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333" r:id="rId11"/>
    <p:sldId id="490" r:id="rId12"/>
    <p:sldId id="491" r:id="rId13"/>
    <p:sldId id="492" r:id="rId14"/>
    <p:sldId id="493" r:id="rId15"/>
    <p:sldId id="494" r:id="rId16"/>
    <p:sldId id="495" r:id="rId17"/>
    <p:sldId id="496" r:id="rId18"/>
    <p:sldId id="497" r:id="rId19"/>
    <p:sldId id="498" r:id="rId20"/>
    <p:sldId id="499" r:id="rId21"/>
    <p:sldId id="500" r:id="rId22"/>
    <p:sldId id="501" r:id="rId23"/>
    <p:sldId id="502" r:id="rId24"/>
    <p:sldId id="503" r:id="rId25"/>
    <p:sldId id="504" r:id="rId26"/>
    <p:sldId id="505" r:id="rId27"/>
    <p:sldId id="506" r:id="rId28"/>
    <p:sldId id="507" r:id="rId29"/>
    <p:sldId id="508" r:id="rId30"/>
    <p:sldId id="509" r:id="rId31"/>
    <p:sldId id="510" r:id="rId32"/>
    <p:sldId id="511" r:id="rId33"/>
    <p:sldId id="512" r:id="rId34"/>
    <p:sldId id="513" r:id="rId35"/>
    <p:sldId id="514" r:id="rId36"/>
    <p:sldId id="515" r:id="rId37"/>
    <p:sldId id="516" r:id="rId38"/>
    <p:sldId id="517" r:id="rId39"/>
    <p:sldId id="518" r:id="rId40"/>
    <p:sldId id="519" r:id="rId41"/>
    <p:sldId id="520" r:id="rId42"/>
    <p:sldId id="522" r:id="rId43"/>
    <p:sldId id="523" r:id="rId44"/>
    <p:sldId id="524" r:id="rId45"/>
    <p:sldId id="525" r:id="rId46"/>
    <p:sldId id="526" r:id="rId47"/>
    <p:sldId id="527" r:id="rId48"/>
    <p:sldId id="528" r:id="rId49"/>
    <p:sldId id="529" r:id="rId50"/>
    <p:sldId id="530" r:id="rId51"/>
    <p:sldId id="531" r:id="rId52"/>
    <p:sldId id="532" r:id="rId53"/>
    <p:sldId id="521" r:id="rId54"/>
    <p:sldId id="533" r:id="rId55"/>
    <p:sldId id="534" r:id="rId56"/>
    <p:sldId id="536" r:id="rId57"/>
    <p:sldId id="535" r:id="rId58"/>
    <p:sldId id="537" r:id="rId59"/>
    <p:sldId id="538" r:id="rId60"/>
    <p:sldId id="539" r:id="rId61"/>
    <p:sldId id="540" r:id="rId62"/>
    <p:sldId id="541" r:id="rId63"/>
    <p:sldId id="542" r:id="rId64"/>
    <p:sldId id="543" r:id="rId65"/>
    <p:sldId id="544" r:id="rId66"/>
    <p:sldId id="545" r:id="rId67"/>
    <p:sldId id="546" r:id="rId68"/>
    <p:sldId id="547" r:id="rId69"/>
    <p:sldId id="548" r:id="rId70"/>
    <p:sldId id="549" r:id="rId71"/>
    <p:sldId id="550" r:id="rId72"/>
    <p:sldId id="571" r:id="rId73"/>
    <p:sldId id="551" r:id="rId74"/>
    <p:sldId id="552" r:id="rId75"/>
    <p:sldId id="553" r:id="rId76"/>
    <p:sldId id="554" r:id="rId77"/>
    <p:sldId id="555" r:id="rId78"/>
    <p:sldId id="556" r:id="rId79"/>
    <p:sldId id="557" r:id="rId80"/>
    <p:sldId id="558" r:id="rId81"/>
    <p:sldId id="559" r:id="rId82"/>
    <p:sldId id="560" r:id="rId83"/>
    <p:sldId id="561" r:id="rId84"/>
    <p:sldId id="562" r:id="rId85"/>
    <p:sldId id="563" r:id="rId86"/>
    <p:sldId id="564" r:id="rId87"/>
    <p:sldId id="565" r:id="rId88"/>
    <p:sldId id="566" r:id="rId89"/>
    <p:sldId id="567" r:id="rId90"/>
    <p:sldId id="568" r:id="rId91"/>
    <p:sldId id="569" r:id="rId92"/>
    <p:sldId id="570" r:id="rId93"/>
    <p:sldId id="353" r:id="rId94"/>
    <p:sldId id="677" r:id="rId95"/>
    <p:sldId id="678" r:id="rId96"/>
    <p:sldId id="679" r:id="rId97"/>
    <p:sldId id="680" r:id="rId98"/>
    <p:sldId id="681" r:id="rId99"/>
    <p:sldId id="682" r:id="rId100"/>
    <p:sldId id="683" r:id="rId101"/>
    <p:sldId id="684" r:id="rId102"/>
    <p:sldId id="685" r:id="rId103"/>
    <p:sldId id="686" r:id="rId104"/>
    <p:sldId id="687" r:id="rId105"/>
    <p:sldId id="688" r:id="rId106"/>
    <p:sldId id="689" r:id="rId107"/>
    <p:sldId id="690" r:id="rId108"/>
    <p:sldId id="691" r:id="rId109"/>
    <p:sldId id="692" r:id="rId110"/>
    <p:sldId id="693" r:id="rId111"/>
    <p:sldId id="694" r:id="rId112"/>
    <p:sldId id="695" r:id="rId113"/>
    <p:sldId id="696" r:id="rId114"/>
    <p:sldId id="702" r:id="rId115"/>
    <p:sldId id="697" r:id="rId116"/>
    <p:sldId id="698" r:id="rId117"/>
    <p:sldId id="699" r:id="rId118"/>
    <p:sldId id="700" r:id="rId119"/>
    <p:sldId id="701" r:id="rId120"/>
    <p:sldId id="703" r:id="rId121"/>
    <p:sldId id="704" r:id="rId122"/>
    <p:sldId id="705" r:id="rId123"/>
    <p:sldId id="706" r:id="rId124"/>
    <p:sldId id="708" r:id="rId125"/>
    <p:sldId id="709" r:id="rId126"/>
    <p:sldId id="710" r:id="rId127"/>
    <p:sldId id="711" r:id="rId128"/>
    <p:sldId id="707" r:id="rId129"/>
    <p:sldId id="712" r:id="rId130"/>
    <p:sldId id="713" r:id="rId131"/>
    <p:sldId id="714" r:id="rId132"/>
    <p:sldId id="715" r:id="rId133"/>
    <p:sldId id="716" r:id="rId134"/>
    <p:sldId id="717" r:id="rId135"/>
    <p:sldId id="718" r:id="rId136"/>
    <p:sldId id="719" r:id="rId137"/>
    <p:sldId id="720" r:id="rId138"/>
    <p:sldId id="721" r:id="rId139"/>
    <p:sldId id="756" r:id="rId140"/>
    <p:sldId id="757" r:id="rId141"/>
    <p:sldId id="758" r:id="rId142"/>
    <p:sldId id="759" r:id="rId143"/>
    <p:sldId id="760" r:id="rId144"/>
    <p:sldId id="761" r:id="rId145"/>
    <p:sldId id="762" r:id="rId146"/>
    <p:sldId id="763" r:id="rId147"/>
    <p:sldId id="764" r:id="rId148"/>
    <p:sldId id="767" r:id="rId149"/>
    <p:sldId id="765" r:id="rId150"/>
    <p:sldId id="769" r:id="rId151"/>
    <p:sldId id="766" r:id="rId152"/>
    <p:sldId id="768" r:id="rId153"/>
    <p:sldId id="770" r:id="rId154"/>
    <p:sldId id="771" r:id="rId155"/>
    <p:sldId id="772" r:id="rId156"/>
    <p:sldId id="773" r:id="rId157"/>
    <p:sldId id="774" r:id="rId158"/>
    <p:sldId id="775" r:id="rId159"/>
    <p:sldId id="776" r:id="rId160"/>
    <p:sldId id="777" r:id="rId161"/>
    <p:sldId id="676" r:id="rId162"/>
    <p:sldId id="723" r:id="rId163"/>
    <p:sldId id="724" r:id="rId164"/>
    <p:sldId id="725" r:id="rId165"/>
    <p:sldId id="726" r:id="rId166"/>
    <p:sldId id="727" r:id="rId167"/>
    <p:sldId id="728" r:id="rId168"/>
    <p:sldId id="729" r:id="rId169"/>
    <p:sldId id="730" r:id="rId170"/>
    <p:sldId id="731" r:id="rId171"/>
    <p:sldId id="732" r:id="rId172"/>
    <p:sldId id="733" r:id="rId173"/>
    <p:sldId id="734" r:id="rId174"/>
    <p:sldId id="735" r:id="rId175"/>
    <p:sldId id="736" r:id="rId176"/>
    <p:sldId id="737" r:id="rId177"/>
    <p:sldId id="738" r:id="rId178"/>
    <p:sldId id="739" r:id="rId179"/>
    <p:sldId id="740" r:id="rId180"/>
    <p:sldId id="741" r:id="rId181"/>
    <p:sldId id="742" r:id="rId182"/>
    <p:sldId id="743" r:id="rId183"/>
    <p:sldId id="744" r:id="rId184"/>
    <p:sldId id="746" r:id="rId185"/>
    <p:sldId id="745" r:id="rId186"/>
    <p:sldId id="747" r:id="rId187"/>
    <p:sldId id="748" r:id="rId188"/>
    <p:sldId id="749" r:id="rId189"/>
    <p:sldId id="750" r:id="rId190"/>
    <p:sldId id="751" r:id="rId191"/>
    <p:sldId id="752" r:id="rId192"/>
    <p:sldId id="753" r:id="rId193"/>
    <p:sldId id="754" r:id="rId194"/>
    <p:sldId id="755" r:id="rId195"/>
    <p:sldId id="780" r:id="rId196"/>
    <p:sldId id="781" r:id="rId197"/>
    <p:sldId id="782" r:id="rId198"/>
    <p:sldId id="783" r:id="rId199"/>
    <p:sldId id="784" r:id="rId200"/>
    <p:sldId id="785" r:id="rId201"/>
    <p:sldId id="786" r:id="rId202"/>
    <p:sldId id="787" r:id="rId203"/>
    <p:sldId id="789" r:id="rId204"/>
    <p:sldId id="790" r:id="rId205"/>
    <p:sldId id="791" r:id="rId206"/>
    <p:sldId id="788" r:id="rId207"/>
    <p:sldId id="792" r:id="rId208"/>
    <p:sldId id="793" r:id="rId209"/>
    <p:sldId id="794" r:id="rId210"/>
    <p:sldId id="795" r:id="rId211"/>
    <p:sldId id="796" r:id="rId212"/>
    <p:sldId id="797" r:id="rId213"/>
    <p:sldId id="798" r:id="rId214"/>
    <p:sldId id="799" r:id="rId215"/>
    <p:sldId id="800" r:id="rId216"/>
    <p:sldId id="801" r:id="rId217"/>
    <p:sldId id="802" r:id="rId218"/>
    <p:sldId id="803" r:id="rId219"/>
    <p:sldId id="804" r:id="rId220"/>
    <p:sldId id="805" r:id="rId221"/>
    <p:sldId id="806" r:id="rId222"/>
    <p:sldId id="807" r:id="rId223"/>
    <p:sldId id="808" r:id="rId224"/>
    <p:sldId id="809" r:id="rId225"/>
    <p:sldId id="810" r:id="rId226"/>
    <p:sldId id="811" r:id="rId227"/>
    <p:sldId id="812" r:id="rId228"/>
    <p:sldId id="813" r:id="rId229"/>
    <p:sldId id="814" r:id="rId230"/>
    <p:sldId id="815" r:id="rId231"/>
    <p:sldId id="816" r:id="rId232"/>
    <p:sldId id="817" r:id="rId233"/>
    <p:sldId id="818" r:id="rId234"/>
    <p:sldId id="819" r:id="rId235"/>
    <p:sldId id="820" r:id="rId236"/>
    <p:sldId id="821" r:id="rId237"/>
    <p:sldId id="822" r:id="rId238"/>
    <p:sldId id="823" r:id="rId239"/>
    <p:sldId id="824" r:id="rId240"/>
    <p:sldId id="825" r:id="rId241"/>
    <p:sldId id="826" r:id="rId242"/>
    <p:sldId id="827" r:id="rId243"/>
    <p:sldId id="828" r:id="rId244"/>
    <p:sldId id="829" r:id="rId245"/>
    <p:sldId id="830" r:id="rId246"/>
    <p:sldId id="831" r:id="rId247"/>
    <p:sldId id="832" r:id="rId248"/>
    <p:sldId id="833" r:id="rId249"/>
    <p:sldId id="834" r:id="rId250"/>
    <p:sldId id="835" r:id="rId251"/>
    <p:sldId id="836" r:id="rId252"/>
    <p:sldId id="837" r:id="rId253"/>
    <p:sldId id="838" r:id="rId254"/>
    <p:sldId id="839" r:id="rId255"/>
    <p:sldId id="840" r:id="rId256"/>
    <p:sldId id="722" r:id="rId257"/>
    <p:sldId id="779" r:id="rId258"/>
    <p:sldId id="841" r:id="rId259"/>
    <p:sldId id="842" r:id="rId260"/>
    <p:sldId id="843" r:id="rId261"/>
    <p:sldId id="844" r:id="rId262"/>
    <p:sldId id="845" r:id="rId263"/>
    <p:sldId id="846" r:id="rId264"/>
    <p:sldId id="847" r:id="rId265"/>
    <p:sldId id="848" r:id="rId266"/>
    <p:sldId id="849" r:id="rId267"/>
    <p:sldId id="850" r:id="rId268"/>
    <p:sldId id="851" r:id="rId269"/>
    <p:sldId id="852" r:id="rId270"/>
    <p:sldId id="853" r:id="rId271"/>
    <p:sldId id="854" r:id="rId272"/>
    <p:sldId id="855" r:id="rId273"/>
    <p:sldId id="856" r:id="rId274"/>
    <p:sldId id="857" r:id="rId275"/>
    <p:sldId id="858" r:id="rId276"/>
    <p:sldId id="859" r:id="rId277"/>
    <p:sldId id="860" r:id="rId278"/>
    <p:sldId id="861" r:id="rId279"/>
    <p:sldId id="862" r:id="rId280"/>
    <p:sldId id="863" r:id="rId281"/>
    <p:sldId id="864" r:id="rId282"/>
    <p:sldId id="865" r:id="rId283"/>
    <p:sldId id="866" r:id="rId284"/>
    <p:sldId id="867" r:id="rId285"/>
    <p:sldId id="868" r:id="rId286"/>
    <p:sldId id="869" r:id="rId287"/>
    <p:sldId id="870" r:id="rId288"/>
    <p:sldId id="871" r:id="rId289"/>
    <p:sldId id="872" r:id="rId290"/>
    <p:sldId id="873" r:id="rId291"/>
    <p:sldId id="874" r:id="rId292"/>
    <p:sldId id="875" r:id="rId293"/>
    <p:sldId id="876" r:id="rId294"/>
    <p:sldId id="877" r:id="rId295"/>
    <p:sldId id="878" r:id="rId296"/>
    <p:sldId id="879" r:id="rId297"/>
    <p:sldId id="880" r:id="rId298"/>
    <p:sldId id="881" r:id="rId299"/>
    <p:sldId id="882" r:id="rId300"/>
    <p:sldId id="883" r:id="rId301"/>
    <p:sldId id="884" r:id="rId302"/>
    <p:sldId id="885" r:id="rId303"/>
    <p:sldId id="886" r:id="rId304"/>
    <p:sldId id="887" r:id="rId305"/>
    <p:sldId id="888" r:id="rId306"/>
    <p:sldId id="889" r:id="rId307"/>
    <p:sldId id="890" r:id="rId308"/>
    <p:sldId id="891" r:id="rId309"/>
    <p:sldId id="892" r:id="rId310"/>
    <p:sldId id="893" r:id="rId311"/>
    <p:sldId id="894" r:id="rId312"/>
    <p:sldId id="778" r:id="rId313"/>
    <p:sldId id="896" r:id="rId314"/>
    <p:sldId id="895" r:id="rId315"/>
    <p:sldId id="898" r:id="rId316"/>
    <p:sldId id="899" r:id="rId317"/>
    <p:sldId id="900" r:id="rId318"/>
    <p:sldId id="901" r:id="rId319"/>
    <p:sldId id="902" r:id="rId320"/>
    <p:sldId id="903" r:id="rId321"/>
    <p:sldId id="904" r:id="rId322"/>
    <p:sldId id="905" r:id="rId323"/>
    <p:sldId id="906" r:id="rId324"/>
    <p:sldId id="907" r:id="rId325"/>
    <p:sldId id="908" r:id="rId326"/>
    <p:sldId id="909" r:id="rId327"/>
    <p:sldId id="910" r:id="rId328"/>
    <p:sldId id="911" r:id="rId329"/>
    <p:sldId id="912" r:id="rId330"/>
    <p:sldId id="913" r:id="rId331"/>
    <p:sldId id="914" r:id="rId332"/>
    <p:sldId id="916" r:id="rId333"/>
    <p:sldId id="915" r:id="rId334"/>
    <p:sldId id="917" r:id="rId335"/>
    <p:sldId id="918" r:id="rId336"/>
    <p:sldId id="897" r:id="rId337"/>
    <p:sldId id="585" r:id="rId338"/>
    <p:sldId id="586" r:id="rId339"/>
    <p:sldId id="587" r:id="rId340"/>
    <p:sldId id="588" r:id="rId341"/>
    <p:sldId id="589" r:id="rId342"/>
    <p:sldId id="591" r:id="rId343"/>
    <p:sldId id="592" r:id="rId344"/>
    <p:sldId id="593" r:id="rId345"/>
    <p:sldId id="594" r:id="rId346"/>
    <p:sldId id="595" r:id="rId347"/>
    <p:sldId id="596" r:id="rId348"/>
    <p:sldId id="597" r:id="rId349"/>
    <p:sldId id="598" r:id="rId350"/>
    <p:sldId id="599" r:id="rId351"/>
    <p:sldId id="600" r:id="rId352"/>
    <p:sldId id="601" r:id="rId353"/>
    <p:sldId id="602" r:id="rId354"/>
    <p:sldId id="603" r:id="rId355"/>
    <p:sldId id="604" r:id="rId356"/>
    <p:sldId id="605" r:id="rId357"/>
    <p:sldId id="606" r:id="rId358"/>
    <p:sldId id="607" r:id="rId359"/>
    <p:sldId id="608" r:id="rId360"/>
    <p:sldId id="609" r:id="rId361"/>
    <p:sldId id="610" r:id="rId362"/>
    <p:sldId id="611" r:id="rId363"/>
    <p:sldId id="612" r:id="rId364"/>
    <p:sldId id="613" r:id="rId365"/>
    <p:sldId id="614" r:id="rId366"/>
    <p:sldId id="615" r:id="rId367"/>
    <p:sldId id="616" r:id="rId368"/>
    <p:sldId id="617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1" r:id="rId391"/>
    <p:sldId id="642" r:id="rId392"/>
    <p:sldId id="643" r:id="rId393"/>
    <p:sldId id="644" r:id="rId394"/>
    <p:sldId id="645" r:id="rId395"/>
    <p:sldId id="646" r:id="rId396"/>
    <p:sldId id="647" r:id="rId397"/>
    <p:sldId id="648" r:id="rId398"/>
    <p:sldId id="649" r:id="rId399"/>
    <p:sldId id="650" r:id="rId400"/>
    <p:sldId id="651" r:id="rId401"/>
    <p:sldId id="652" r:id="rId402"/>
    <p:sldId id="653" r:id="rId403"/>
    <p:sldId id="655" r:id="rId404"/>
    <p:sldId id="656" r:id="rId405"/>
    <p:sldId id="657" r:id="rId406"/>
    <p:sldId id="658" r:id="rId407"/>
    <p:sldId id="659" r:id="rId408"/>
    <p:sldId id="660" r:id="rId409"/>
    <p:sldId id="661" r:id="rId410"/>
    <p:sldId id="662" r:id="rId411"/>
    <p:sldId id="663" r:id="rId412"/>
    <p:sldId id="664" r:id="rId413"/>
    <p:sldId id="665" r:id="rId414"/>
    <p:sldId id="666" r:id="rId415"/>
    <p:sldId id="667" r:id="rId416"/>
    <p:sldId id="668" r:id="rId417"/>
    <p:sldId id="669" r:id="rId418"/>
    <p:sldId id="670" r:id="rId419"/>
    <p:sldId id="671" r:id="rId420"/>
    <p:sldId id="672" r:id="rId421"/>
    <p:sldId id="673" r:id="rId422"/>
    <p:sldId id="674" r:id="rId423"/>
    <p:sldId id="675" r:id="rId4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presProps" Target="presProps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theme" Target="theme/theme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commentAuthors" Target="commentAuthors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viewProps" Target="viewProp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10" Type="http://schemas.openxmlformats.org/officeDocument/2006/relationships/image" Target="../media/image268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20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35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8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61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360.png"/><Relationship Id="rId7" Type="http://schemas.openxmlformats.org/officeDocument/2006/relationships/image" Target="../media/image366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7" Type="http://schemas.openxmlformats.org/officeDocument/2006/relationships/image" Target="../media/image371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77.png"/><Relationship Id="rId7" Type="http://schemas.openxmlformats.org/officeDocument/2006/relationships/image" Target="../media/image381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Relationship Id="rId9" Type="http://schemas.openxmlformats.org/officeDocument/2006/relationships/image" Target="../media/image38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9.png"/><Relationship Id="rId4" Type="http://schemas.openxmlformats.org/officeDocument/2006/relationships/image" Target="../media/image388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3" Type="http://schemas.openxmlformats.org/officeDocument/2006/relationships/image" Target="../media/image387.png"/><Relationship Id="rId7" Type="http://schemas.openxmlformats.org/officeDocument/2006/relationships/image" Target="../media/image393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Relationship Id="rId9" Type="http://schemas.openxmlformats.org/officeDocument/2006/relationships/image" Target="../media/image39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404.png"/><Relationship Id="rId7" Type="http://schemas.openxmlformats.org/officeDocument/2006/relationships/image" Target="../media/image408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png"/><Relationship Id="rId3" Type="http://schemas.openxmlformats.org/officeDocument/2006/relationships/image" Target="../media/image423.png"/><Relationship Id="rId7" Type="http://schemas.openxmlformats.org/officeDocument/2006/relationships/image" Target="../media/image427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6.png"/><Relationship Id="rId5" Type="http://schemas.openxmlformats.org/officeDocument/2006/relationships/image" Target="../media/image425.png"/><Relationship Id="rId10" Type="http://schemas.openxmlformats.org/officeDocument/2006/relationships/image" Target="../media/image430.png"/><Relationship Id="rId4" Type="http://schemas.openxmlformats.org/officeDocument/2006/relationships/image" Target="../media/image424.png"/><Relationship Id="rId9" Type="http://schemas.openxmlformats.org/officeDocument/2006/relationships/image" Target="../media/image42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7.png"/><Relationship Id="rId4" Type="http://schemas.openxmlformats.org/officeDocument/2006/relationships/image" Target="../media/image43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442.png"/><Relationship Id="rId7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5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47.png"/><Relationship Id="rId7" Type="http://schemas.openxmlformats.org/officeDocument/2006/relationships/image" Target="../media/image450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11" Type="http://schemas.openxmlformats.org/officeDocument/2006/relationships/image" Target="../media/image463.png"/><Relationship Id="rId5" Type="http://schemas.openxmlformats.org/officeDocument/2006/relationships/image" Target="../media/image459.png"/><Relationship Id="rId10" Type="http://schemas.openxmlformats.org/officeDocument/2006/relationships/image" Target="../media/image462.png"/><Relationship Id="rId4" Type="http://schemas.openxmlformats.org/officeDocument/2006/relationships/image" Target="../media/image458.png"/><Relationship Id="rId9" Type="http://schemas.openxmlformats.org/officeDocument/2006/relationships/image" Target="../media/image4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65.png"/><Relationship Id="rId7" Type="http://schemas.openxmlformats.org/officeDocument/2006/relationships/image" Target="../media/image469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8.png"/><Relationship Id="rId5" Type="http://schemas.openxmlformats.org/officeDocument/2006/relationships/image" Target="../media/image467.png"/><Relationship Id="rId10" Type="http://schemas.openxmlformats.org/officeDocument/2006/relationships/image" Target="../media/image472.png"/><Relationship Id="rId4" Type="http://schemas.openxmlformats.org/officeDocument/2006/relationships/image" Target="../media/image466.png"/><Relationship Id="rId9" Type="http://schemas.openxmlformats.org/officeDocument/2006/relationships/image" Target="../media/image471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6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7.png"/><Relationship Id="rId11" Type="http://schemas.openxmlformats.org/officeDocument/2006/relationships/image" Target="../media/image492.png"/><Relationship Id="rId5" Type="http://schemas.openxmlformats.org/officeDocument/2006/relationships/image" Target="../media/image486.png"/><Relationship Id="rId10" Type="http://schemas.openxmlformats.org/officeDocument/2006/relationships/image" Target="../media/image491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13" Type="http://schemas.openxmlformats.org/officeDocument/2006/relationships/image" Target="../media/image503.png"/><Relationship Id="rId3" Type="http://schemas.openxmlformats.org/officeDocument/2006/relationships/image" Target="../media/image494.png"/><Relationship Id="rId7" Type="http://schemas.openxmlformats.org/officeDocument/2006/relationships/image" Target="../media/image497.png"/><Relationship Id="rId12" Type="http://schemas.openxmlformats.org/officeDocument/2006/relationships/image" Target="../media/image502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6.png"/><Relationship Id="rId11" Type="http://schemas.openxmlformats.org/officeDocument/2006/relationships/image" Target="../media/image501.png"/><Relationship Id="rId5" Type="http://schemas.openxmlformats.org/officeDocument/2006/relationships/image" Target="../media/image495.png"/><Relationship Id="rId10" Type="http://schemas.openxmlformats.org/officeDocument/2006/relationships/image" Target="../media/image500.png"/><Relationship Id="rId4" Type="http://schemas.openxmlformats.org/officeDocument/2006/relationships/image" Target="../media/image492.png"/><Relationship Id="rId9" Type="http://schemas.openxmlformats.org/officeDocument/2006/relationships/image" Target="../media/image499.png"/><Relationship Id="rId14" Type="http://schemas.openxmlformats.org/officeDocument/2006/relationships/image" Target="../media/image504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7" Type="http://schemas.openxmlformats.org/officeDocument/2006/relationships/image" Target="../media/image512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510.png"/><Relationship Id="rId4" Type="http://schemas.openxmlformats.org/officeDocument/2006/relationships/image" Target="../media/image509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2.png"/><Relationship Id="rId4" Type="http://schemas.openxmlformats.org/officeDocument/2006/relationships/image" Target="../media/image515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2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7" Type="http://schemas.openxmlformats.org/officeDocument/2006/relationships/image" Target="../media/image529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8.png"/><Relationship Id="rId5" Type="http://schemas.openxmlformats.org/officeDocument/2006/relationships/image" Target="../media/image527.png"/><Relationship Id="rId4" Type="http://schemas.openxmlformats.org/officeDocument/2006/relationships/image" Target="../media/image526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3" Type="http://schemas.openxmlformats.org/officeDocument/2006/relationships/image" Target="../media/image534.png"/><Relationship Id="rId7" Type="http://schemas.openxmlformats.org/officeDocument/2006/relationships/image" Target="../media/image538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7.png"/><Relationship Id="rId5" Type="http://schemas.openxmlformats.org/officeDocument/2006/relationships/image" Target="../media/image536.png"/><Relationship Id="rId4" Type="http://schemas.openxmlformats.org/officeDocument/2006/relationships/image" Target="../media/image535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2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7" Type="http://schemas.openxmlformats.org/officeDocument/2006/relationships/image" Target="../media/image548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7.png"/><Relationship Id="rId5" Type="http://schemas.openxmlformats.org/officeDocument/2006/relationships/image" Target="../media/image546.png"/><Relationship Id="rId4" Type="http://schemas.openxmlformats.org/officeDocument/2006/relationships/image" Target="../media/image545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3.png"/><Relationship Id="rId5" Type="http://schemas.openxmlformats.org/officeDocument/2006/relationships/image" Target="../media/image552.png"/><Relationship Id="rId4" Type="http://schemas.openxmlformats.org/officeDocument/2006/relationships/image" Target="../media/image551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7" Type="http://schemas.openxmlformats.org/officeDocument/2006/relationships/image" Target="../media/image562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5" Type="http://schemas.openxmlformats.org/officeDocument/2006/relationships/image" Target="../media/image560.png"/><Relationship Id="rId4" Type="http://schemas.openxmlformats.org/officeDocument/2006/relationships/image" Target="../media/image559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png"/><Relationship Id="rId3" Type="http://schemas.openxmlformats.org/officeDocument/2006/relationships/image" Target="../media/image564.png"/><Relationship Id="rId7" Type="http://schemas.openxmlformats.org/officeDocument/2006/relationships/image" Target="../media/image568.png"/><Relationship Id="rId12" Type="http://schemas.openxmlformats.org/officeDocument/2006/relationships/image" Target="../media/image558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7.png"/><Relationship Id="rId11" Type="http://schemas.openxmlformats.org/officeDocument/2006/relationships/image" Target="../media/image572.png"/><Relationship Id="rId5" Type="http://schemas.openxmlformats.org/officeDocument/2006/relationships/image" Target="../media/image566.png"/><Relationship Id="rId10" Type="http://schemas.openxmlformats.org/officeDocument/2006/relationships/image" Target="../media/image571.png"/><Relationship Id="rId4" Type="http://schemas.openxmlformats.org/officeDocument/2006/relationships/image" Target="../media/image565.png"/><Relationship Id="rId9" Type="http://schemas.openxmlformats.org/officeDocument/2006/relationships/image" Target="../media/image570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7.png"/><Relationship Id="rId5" Type="http://schemas.openxmlformats.org/officeDocument/2006/relationships/image" Target="../media/image576.png"/><Relationship Id="rId4" Type="http://schemas.openxmlformats.org/officeDocument/2006/relationships/image" Target="../media/image57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6.png"/><Relationship Id="rId4" Type="http://schemas.openxmlformats.org/officeDocument/2006/relationships/image" Target="../media/image577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1.png"/><Relationship Id="rId4" Type="http://schemas.openxmlformats.org/officeDocument/2006/relationships/image" Target="../media/image580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13" Type="http://schemas.openxmlformats.org/officeDocument/2006/relationships/image" Target="../media/image593.png"/><Relationship Id="rId3" Type="http://schemas.openxmlformats.org/officeDocument/2006/relationships/image" Target="../media/image583.png"/><Relationship Id="rId7" Type="http://schemas.openxmlformats.org/officeDocument/2006/relationships/image" Target="../media/image587.png"/><Relationship Id="rId12" Type="http://schemas.openxmlformats.org/officeDocument/2006/relationships/image" Target="../media/image592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6.png"/><Relationship Id="rId11" Type="http://schemas.openxmlformats.org/officeDocument/2006/relationships/image" Target="../media/image591.png"/><Relationship Id="rId5" Type="http://schemas.openxmlformats.org/officeDocument/2006/relationships/image" Target="../media/image585.png"/><Relationship Id="rId10" Type="http://schemas.openxmlformats.org/officeDocument/2006/relationships/image" Target="../media/image590.png"/><Relationship Id="rId4" Type="http://schemas.openxmlformats.org/officeDocument/2006/relationships/image" Target="../media/image584.png"/><Relationship Id="rId9" Type="http://schemas.openxmlformats.org/officeDocument/2006/relationships/image" Target="../media/image589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95.png"/><Relationship Id="rId7" Type="http://schemas.openxmlformats.org/officeDocument/2006/relationships/image" Target="../media/image599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8.png"/><Relationship Id="rId5" Type="http://schemas.openxmlformats.org/officeDocument/2006/relationships/image" Target="../media/image597.png"/><Relationship Id="rId10" Type="http://schemas.openxmlformats.org/officeDocument/2006/relationships/image" Target="../media/image602.png"/><Relationship Id="rId4" Type="http://schemas.openxmlformats.org/officeDocument/2006/relationships/image" Target="../media/image596.png"/><Relationship Id="rId9" Type="http://schemas.openxmlformats.org/officeDocument/2006/relationships/image" Target="../media/image601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.png"/><Relationship Id="rId3" Type="http://schemas.openxmlformats.org/officeDocument/2006/relationships/image" Target="../media/image604.png"/><Relationship Id="rId7" Type="http://schemas.openxmlformats.org/officeDocument/2006/relationships/image" Target="../media/image607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6.png"/><Relationship Id="rId5" Type="http://schemas.openxmlformats.org/officeDocument/2006/relationships/image" Target="../media/image605.png"/><Relationship Id="rId4" Type="http://schemas.openxmlformats.org/officeDocument/2006/relationships/image" Target="../media/image594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3.png"/><Relationship Id="rId3" Type="http://schemas.openxmlformats.org/officeDocument/2006/relationships/image" Target="../media/image609.png"/><Relationship Id="rId7" Type="http://schemas.openxmlformats.org/officeDocument/2006/relationships/image" Target="../media/image612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3.png"/><Relationship Id="rId11" Type="http://schemas.openxmlformats.org/officeDocument/2006/relationships/image" Target="../media/image616.png"/><Relationship Id="rId5" Type="http://schemas.openxmlformats.org/officeDocument/2006/relationships/image" Target="../media/image611.png"/><Relationship Id="rId10" Type="http://schemas.openxmlformats.org/officeDocument/2006/relationships/image" Target="../media/image615.png"/><Relationship Id="rId4" Type="http://schemas.openxmlformats.org/officeDocument/2006/relationships/image" Target="../media/image610.png"/><Relationship Id="rId9" Type="http://schemas.openxmlformats.org/officeDocument/2006/relationships/image" Target="../media/image614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7.png"/><Relationship Id="rId3" Type="http://schemas.openxmlformats.org/officeDocument/2006/relationships/image" Target="../media/image622.png"/><Relationship Id="rId7" Type="http://schemas.openxmlformats.org/officeDocument/2006/relationships/image" Target="../media/image626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5.png"/><Relationship Id="rId5" Type="http://schemas.openxmlformats.org/officeDocument/2006/relationships/image" Target="../media/image624.png"/><Relationship Id="rId4" Type="http://schemas.openxmlformats.org/officeDocument/2006/relationships/image" Target="../media/image623.png"/><Relationship Id="rId9" Type="http://schemas.openxmlformats.org/officeDocument/2006/relationships/image" Target="../media/image628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2.png"/><Relationship Id="rId4" Type="http://schemas.openxmlformats.org/officeDocument/2006/relationships/image" Target="../media/image6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7" Type="http://schemas.openxmlformats.org/officeDocument/2006/relationships/image" Target="../media/image638.png"/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7.png"/><Relationship Id="rId5" Type="http://schemas.openxmlformats.org/officeDocument/2006/relationships/image" Target="../media/image636.png"/><Relationship Id="rId4" Type="http://schemas.openxmlformats.org/officeDocument/2006/relationships/image" Target="../media/image635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1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4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6.png"/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9.png"/><Relationship Id="rId5" Type="http://schemas.openxmlformats.org/officeDocument/2006/relationships/image" Target="../media/image648.png"/><Relationship Id="rId4" Type="http://schemas.openxmlformats.org/officeDocument/2006/relationships/image" Target="../media/image647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2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5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9.png"/><Relationship Id="rId4" Type="http://schemas.openxmlformats.org/officeDocument/2006/relationships/image" Target="../media/image658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png"/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4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6.png"/><Relationship Id="rId2" Type="http://schemas.openxmlformats.org/officeDocument/2006/relationships/image" Target="../media/image6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9.png"/><Relationship Id="rId5" Type="http://schemas.openxmlformats.org/officeDocument/2006/relationships/image" Target="../media/image668.png"/><Relationship Id="rId4" Type="http://schemas.openxmlformats.org/officeDocument/2006/relationships/image" Target="../media/image667.png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4.png"/><Relationship Id="rId4" Type="http://schemas.openxmlformats.org/officeDocument/2006/relationships/image" Target="../media/image673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9.png"/><Relationship Id="rId3" Type="http://schemas.openxmlformats.org/officeDocument/2006/relationships/image" Target="../media/image669.png"/><Relationship Id="rId7" Type="http://schemas.openxmlformats.org/officeDocument/2006/relationships/image" Target="../media/image678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7.png"/><Relationship Id="rId5" Type="http://schemas.openxmlformats.org/officeDocument/2006/relationships/image" Target="../media/image676.png"/><Relationship Id="rId4" Type="http://schemas.openxmlformats.org/officeDocument/2006/relationships/image" Target="../media/image675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3.png"/><Relationship Id="rId4" Type="http://schemas.openxmlformats.org/officeDocument/2006/relationships/image" Target="../media/image682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5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689.png"/><Relationship Id="rId4" Type="http://schemas.openxmlformats.org/officeDocument/2006/relationships/image" Target="../media/image688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2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4.png"/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5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2.png"/><Relationship Id="rId3" Type="http://schemas.openxmlformats.org/officeDocument/2006/relationships/image" Target="../media/image697.png"/><Relationship Id="rId7" Type="http://schemas.openxmlformats.org/officeDocument/2006/relationships/image" Target="../media/image701.png"/><Relationship Id="rId2" Type="http://schemas.openxmlformats.org/officeDocument/2006/relationships/image" Target="../media/image6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9.png"/><Relationship Id="rId4" Type="http://schemas.openxmlformats.org/officeDocument/2006/relationships/image" Target="../media/image698.png"/><Relationship Id="rId9" Type="http://schemas.openxmlformats.org/officeDocument/2006/relationships/image" Target="../media/image703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image" Target="../media/image7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7.png"/><Relationship Id="rId4" Type="http://schemas.openxmlformats.org/officeDocument/2006/relationships/image" Target="../media/image706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3" Type="http://schemas.openxmlformats.org/officeDocument/2006/relationships/image" Target="../media/image709.png"/><Relationship Id="rId7" Type="http://schemas.openxmlformats.org/officeDocument/2006/relationships/image" Target="../media/image705.png"/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1.png"/><Relationship Id="rId5" Type="http://schemas.openxmlformats.org/officeDocument/2006/relationships/image" Target="../media/image706.png"/><Relationship Id="rId10" Type="http://schemas.openxmlformats.org/officeDocument/2006/relationships/image" Target="../media/image714.png"/><Relationship Id="rId4" Type="http://schemas.openxmlformats.org/officeDocument/2006/relationships/image" Target="../media/image710.png"/><Relationship Id="rId9" Type="http://schemas.openxmlformats.org/officeDocument/2006/relationships/image" Target="../media/image713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png"/><Relationship Id="rId3" Type="http://schemas.openxmlformats.org/officeDocument/2006/relationships/image" Target="../media/image716.png"/><Relationship Id="rId7" Type="http://schemas.openxmlformats.org/officeDocument/2006/relationships/image" Target="../media/image720.png"/><Relationship Id="rId12" Type="http://schemas.openxmlformats.org/officeDocument/2006/relationships/image" Target="../media/image725.png"/><Relationship Id="rId2" Type="http://schemas.openxmlformats.org/officeDocument/2006/relationships/image" Target="../media/image7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9.png"/><Relationship Id="rId11" Type="http://schemas.openxmlformats.org/officeDocument/2006/relationships/image" Target="../media/image724.png"/><Relationship Id="rId5" Type="http://schemas.openxmlformats.org/officeDocument/2006/relationships/image" Target="../media/image718.png"/><Relationship Id="rId10" Type="http://schemas.openxmlformats.org/officeDocument/2006/relationships/image" Target="../media/image723.png"/><Relationship Id="rId4" Type="http://schemas.openxmlformats.org/officeDocument/2006/relationships/image" Target="../media/image717.png"/><Relationship Id="rId9" Type="http://schemas.openxmlformats.org/officeDocument/2006/relationships/image" Target="../media/image722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0.png"/><Relationship Id="rId5" Type="http://schemas.openxmlformats.org/officeDocument/2006/relationships/image" Target="../media/image729.png"/><Relationship Id="rId4" Type="http://schemas.openxmlformats.org/officeDocument/2006/relationships/image" Target="../media/image728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7" Type="http://schemas.openxmlformats.org/officeDocument/2006/relationships/image" Target="../media/image736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5.png"/><Relationship Id="rId5" Type="http://schemas.openxmlformats.org/officeDocument/2006/relationships/image" Target="../media/image734.png"/><Relationship Id="rId4" Type="http://schemas.openxmlformats.org/officeDocument/2006/relationships/image" Target="../media/image7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1.png"/><Relationship Id="rId5" Type="http://schemas.openxmlformats.org/officeDocument/2006/relationships/image" Target="../media/image740.png"/><Relationship Id="rId4" Type="http://schemas.openxmlformats.org/officeDocument/2006/relationships/image" Target="../media/image739.pn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5.png"/><Relationship Id="rId3" Type="http://schemas.openxmlformats.org/officeDocument/2006/relationships/image" Target="../media/image738.png"/><Relationship Id="rId7" Type="http://schemas.openxmlformats.org/officeDocument/2006/relationships/image" Target="../media/image744.png"/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3.png"/><Relationship Id="rId5" Type="http://schemas.openxmlformats.org/officeDocument/2006/relationships/image" Target="../media/image742.png"/><Relationship Id="rId4" Type="http://schemas.openxmlformats.org/officeDocument/2006/relationships/image" Target="../media/image741.png"/><Relationship Id="rId9" Type="http://schemas.openxmlformats.org/officeDocument/2006/relationships/image" Target="../media/image746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13" Type="http://schemas.openxmlformats.org/officeDocument/2006/relationships/image" Target="../media/image755.png"/><Relationship Id="rId3" Type="http://schemas.openxmlformats.org/officeDocument/2006/relationships/image" Target="../media/image738.png"/><Relationship Id="rId7" Type="http://schemas.openxmlformats.org/officeDocument/2006/relationships/image" Target="../media/image749.png"/><Relationship Id="rId12" Type="http://schemas.openxmlformats.org/officeDocument/2006/relationships/image" Target="../media/image754.png"/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8.png"/><Relationship Id="rId11" Type="http://schemas.openxmlformats.org/officeDocument/2006/relationships/image" Target="../media/image753.png"/><Relationship Id="rId5" Type="http://schemas.openxmlformats.org/officeDocument/2006/relationships/image" Target="../media/image687.png"/><Relationship Id="rId15" Type="http://schemas.openxmlformats.org/officeDocument/2006/relationships/image" Target="../media/image757.png"/><Relationship Id="rId10" Type="http://schemas.openxmlformats.org/officeDocument/2006/relationships/image" Target="../media/image752.png"/><Relationship Id="rId4" Type="http://schemas.openxmlformats.org/officeDocument/2006/relationships/image" Target="../media/image747.png"/><Relationship Id="rId9" Type="http://schemas.openxmlformats.org/officeDocument/2006/relationships/image" Target="../media/image751.png"/><Relationship Id="rId14" Type="http://schemas.openxmlformats.org/officeDocument/2006/relationships/image" Target="../media/image756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13" Type="http://schemas.openxmlformats.org/officeDocument/2006/relationships/image" Target="../media/image765.png"/><Relationship Id="rId3" Type="http://schemas.openxmlformats.org/officeDocument/2006/relationships/image" Target="../media/image738.png"/><Relationship Id="rId7" Type="http://schemas.openxmlformats.org/officeDocument/2006/relationships/image" Target="../media/image760.png"/><Relationship Id="rId12" Type="http://schemas.openxmlformats.org/officeDocument/2006/relationships/image" Target="../media/image764.png"/><Relationship Id="rId17" Type="http://schemas.openxmlformats.org/officeDocument/2006/relationships/image" Target="../media/image769.png"/><Relationship Id="rId2" Type="http://schemas.openxmlformats.org/officeDocument/2006/relationships/image" Target="../media/image737.png"/><Relationship Id="rId16" Type="http://schemas.openxmlformats.org/officeDocument/2006/relationships/image" Target="../media/image7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9.png"/><Relationship Id="rId11" Type="http://schemas.openxmlformats.org/officeDocument/2006/relationships/image" Target="../media/image763.png"/><Relationship Id="rId5" Type="http://schemas.openxmlformats.org/officeDocument/2006/relationships/image" Target="../media/image756.png"/><Relationship Id="rId15" Type="http://schemas.openxmlformats.org/officeDocument/2006/relationships/image" Target="../media/image767.png"/><Relationship Id="rId10" Type="http://schemas.openxmlformats.org/officeDocument/2006/relationships/image" Target="../media/image762.png"/><Relationship Id="rId4" Type="http://schemas.openxmlformats.org/officeDocument/2006/relationships/image" Target="../media/image758.png"/><Relationship Id="rId9" Type="http://schemas.openxmlformats.org/officeDocument/2006/relationships/image" Target="../media/image761.png"/><Relationship Id="rId14" Type="http://schemas.openxmlformats.org/officeDocument/2006/relationships/image" Target="../media/image766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3.png"/><Relationship Id="rId3" Type="http://schemas.openxmlformats.org/officeDocument/2006/relationships/image" Target="../media/image738.png"/><Relationship Id="rId7" Type="http://schemas.openxmlformats.org/officeDocument/2006/relationships/image" Target="../media/image772.png"/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1.png"/><Relationship Id="rId5" Type="http://schemas.openxmlformats.org/officeDocument/2006/relationships/image" Target="../media/image770.png"/><Relationship Id="rId4" Type="http://schemas.openxmlformats.org/officeDocument/2006/relationships/image" Target="../media/image769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7.png"/><Relationship Id="rId3" Type="http://schemas.openxmlformats.org/officeDocument/2006/relationships/image" Target="../media/image738.png"/><Relationship Id="rId7" Type="http://schemas.openxmlformats.org/officeDocument/2006/relationships/image" Target="../media/image776.png"/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5.png"/><Relationship Id="rId5" Type="http://schemas.openxmlformats.org/officeDocument/2006/relationships/image" Target="../media/image774.png"/><Relationship Id="rId4" Type="http://schemas.openxmlformats.org/officeDocument/2006/relationships/image" Target="../media/image769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9.png"/><Relationship Id="rId2" Type="http://schemas.openxmlformats.org/officeDocument/2006/relationships/image" Target="../media/image7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1.png"/><Relationship Id="rId4" Type="http://schemas.openxmlformats.org/officeDocument/2006/relationships/image" Target="../media/image7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3.png"/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0.png"/><Relationship Id="rId4" Type="http://schemas.openxmlformats.org/officeDocument/2006/relationships/image" Target="../media/image784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6.png"/><Relationship Id="rId2" Type="http://schemas.openxmlformats.org/officeDocument/2006/relationships/image" Target="../media/image7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8.png"/><Relationship Id="rId4" Type="http://schemas.openxmlformats.org/officeDocument/2006/relationships/image" Target="../media/image787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1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7" Type="http://schemas.openxmlformats.org/officeDocument/2006/relationships/image" Target="../media/image795.png"/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4.png"/><Relationship Id="rId5" Type="http://schemas.openxmlformats.org/officeDocument/2006/relationships/image" Target="../media/image793.png"/><Relationship Id="rId4" Type="http://schemas.openxmlformats.org/officeDocument/2006/relationships/image" Target="../media/image791.pn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791.png"/><Relationship Id="rId7" Type="http://schemas.openxmlformats.org/officeDocument/2006/relationships/image" Target="../media/image799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8.png"/><Relationship Id="rId5" Type="http://schemas.openxmlformats.org/officeDocument/2006/relationships/image" Target="../media/image797.png"/><Relationship Id="rId4" Type="http://schemas.openxmlformats.org/officeDocument/2006/relationships/image" Target="../media/image796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png"/><Relationship Id="rId7" Type="http://schemas.openxmlformats.org/officeDocument/2006/relationships/image" Target="../media/image804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3.png"/><Relationship Id="rId5" Type="http://schemas.openxmlformats.org/officeDocument/2006/relationships/image" Target="../media/image802.png"/><Relationship Id="rId4" Type="http://schemas.openxmlformats.org/officeDocument/2006/relationships/image" Target="../media/image801.png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6.png"/><Relationship Id="rId3" Type="http://schemas.openxmlformats.org/officeDocument/2006/relationships/image" Target="../media/image792.png"/><Relationship Id="rId7" Type="http://schemas.openxmlformats.org/officeDocument/2006/relationships/image" Target="../media/image807.png"/><Relationship Id="rId2" Type="http://schemas.openxmlformats.org/officeDocument/2006/relationships/image" Target="../media/image8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1.png"/><Relationship Id="rId5" Type="http://schemas.openxmlformats.org/officeDocument/2006/relationships/image" Target="../media/image790.png"/><Relationship Id="rId4" Type="http://schemas.openxmlformats.org/officeDocument/2006/relationships/image" Target="../media/image806.png"/><Relationship Id="rId9" Type="http://schemas.openxmlformats.org/officeDocument/2006/relationships/image" Target="../media/image797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9.png"/><Relationship Id="rId3" Type="http://schemas.openxmlformats.org/officeDocument/2006/relationships/image" Target="../media/image790.png"/><Relationship Id="rId7" Type="http://schemas.openxmlformats.org/officeDocument/2006/relationships/image" Target="../media/image808.png"/><Relationship Id="rId2" Type="http://schemas.openxmlformats.org/officeDocument/2006/relationships/image" Target="../media/image8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2.png"/><Relationship Id="rId5" Type="http://schemas.openxmlformats.org/officeDocument/2006/relationships/image" Target="../media/image801.png"/><Relationship Id="rId4" Type="http://schemas.openxmlformats.org/officeDocument/2006/relationships/image" Target="../media/image791.pn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6.png"/><Relationship Id="rId3" Type="http://schemas.openxmlformats.org/officeDocument/2006/relationships/image" Target="../media/image811.png"/><Relationship Id="rId7" Type="http://schemas.openxmlformats.org/officeDocument/2006/relationships/image" Target="../media/image815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4.png"/><Relationship Id="rId11" Type="http://schemas.openxmlformats.org/officeDocument/2006/relationships/image" Target="../media/image819.png"/><Relationship Id="rId5" Type="http://schemas.openxmlformats.org/officeDocument/2006/relationships/image" Target="../media/image813.png"/><Relationship Id="rId10" Type="http://schemas.openxmlformats.org/officeDocument/2006/relationships/image" Target="../media/image818.png"/><Relationship Id="rId4" Type="http://schemas.openxmlformats.org/officeDocument/2006/relationships/image" Target="../media/image812.png"/><Relationship Id="rId9" Type="http://schemas.openxmlformats.org/officeDocument/2006/relationships/image" Target="../media/image817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3.png"/><Relationship Id="rId4" Type="http://schemas.openxmlformats.org/officeDocument/2006/relationships/image" Target="../media/image8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825.png"/><Relationship Id="rId7" Type="http://schemas.openxmlformats.org/officeDocument/2006/relationships/image" Target="../media/image829.png"/><Relationship Id="rId2" Type="http://schemas.openxmlformats.org/officeDocument/2006/relationships/image" Target="../media/image8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8.png"/><Relationship Id="rId5" Type="http://schemas.openxmlformats.org/officeDocument/2006/relationships/image" Target="../media/image827.png"/><Relationship Id="rId4" Type="http://schemas.openxmlformats.org/officeDocument/2006/relationships/image" Target="../media/image826.pn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7.png"/><Relationship Id="rId3" Type="http://schemas.openxmlformats.org/officeDocument/2006/relationships/image" Target="../media/image832.png"/><Relationship Id="rId7" Type="http://schemas.openxmlformats.org/officeDocument/2006/relationships/image" Target="../media/image836.png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5.png"/><Relationship Id="rId11" Type="http://schemas.openxmlformats.org/officeDocument/2006/relationships/image" Target="../media/image840.png"/><Relationship Id="rId5" Type="http://schemas.openxmlformats.org/officeDocument/2006/relationships/image" Target="../media/image834.png"/><Relationship Id="rId10" Type="http://schemas.openxmlformats.org/officeDocument/2006/relationships/image" Target="../media/image839.png"/><Relationship Id="rId4" Type="http://schemas.openxmlformats.org/officeDocument/2006/relationships/image" Target="../media/image833.png"/><Relationship Id="rId9" Type="http://schemas.openxmlformats.org/officeDocument/2006/relationships/image" Target="../media/image838.pn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7.png"/><Relationship Id="rId3" Type="http://schemas.openxmlformats.org/officeDocument/2006/relationships/image" Target="../media/image842.png"/><Relationship Id="rId7" Type="http://schemas.openxmlformats.org/officeDocument/2006/relationships/image" Target="../media/image846.png"/><Relationship Id="rId2" Type="http://schemas.openxmlformats.org/officeDocument/2006/relationships/image" Target="../media/image8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5.png"/><Relationship Id="rId5" Type="http://schemas.openxmlformats.org/officeDocument/2006/relationships/image" Target="../media/image844.png"/><Relationship Id="rId4" Type="http://schemas.openxmlformats.org/officeDocument/2006/relationships/image" Target="../media/image843.png"/><Relationship Id="rId9" Type="http://schemas.openxmlformats.org/officeDocument/2006/relationships/image" Target="../media/image836.pn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5.png"/><Relationship Id="rId3" Type="http://schemas.openxmlformats.org/officeDocument/2006/relationships/image" Target="../media/image842.png"/><Relationship Id="rId7" Type="http://schemas.openxmlformats.org/officeDocument/2006/relationships/image" Target="../media/image849.png"/><Relationship Id="rId12" Type="http://schemas.openxmlformats.org/officeDocument/2006/relationships/image" Target="../media/image852.png"/><Relationship Id="rId2" Type="http://schemas.openxmlformats.org/officeDocument/2006/relationships/image" Target="../media/image8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6.png"/><Relationship Id="rId11" Type="http://schemas.openxmlformats.org/officeDocument/2006/relationships/image" Target="../media/image836.png"/><Relationship Id="rId5" Type="http://schemas.openxmlformats.org/officeDocument/2006/relationships/image" Target="../media/image848.png"/><Relationship Id="rId10" Type="http://schemas.openxmlformats.org/officeDocument/2006/relationships/image" Target="../media/image851.png"/><Relationship Id="rId4" Type="http://schemas.openxmlformats.org/officeDocument/2006/relationships/image" Target="../media/image843.png"/><Relationship Id="rId9" Type="http://schemas.openxmlformats.org/officeDocument/2006/relationships/image" Target="../media/image850.png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4.png"/><Relationship Id="rId3" Type="http://schemas.openxmlformats.org/officeDocument/2006/relationships/image" Target="../media/image842.png"/><Relationship Id="rId7" Type="http://schemas.openxmlformats.org/officeDocument/2006/relationships/image" Target="../media/image853.png"/><Relationship Id="rId2" Type="http://schemas.openxmlformats.org/officeDocument/2006/relationships/image" Target="../media/image8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6.png"/><Relationship Id="rId5" Type="http://schemas.openxmlformats.org/officeDocument/2006/relationships/image" Target="../media/image846.png"/><Relationship Id="rId4" Type="http://schemas.openxmlformats.org/officeDocument/2006/relationships/image" Target="../media/image843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6.png"/><Relationship Id="rId2" Type="http://schemas.openxmlformats.org/officeDocument/2006/relationships/image" Target="../media/image8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9.png"/><Relationship Id="rId5" Type="http://schemas.openxmlformats.org/officeDocument/2006/relationships/image" Target="../media/image858.png"/><Relationship Id="rId4" Type="http://schemas.openxmlformats.org/officeDocument/2006/relationships/image" Target="../media/image857.png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1.png"/><Relationship Id="rId13" Type="http://schemas.openxmlformats.org/officeDocument/2006/relationships/image" Target="../media/image866.png"/><Relationship Id="rId3" Type="http://schemas.openxmlformats.org/officeDocument/2006/relationships/image" Target="../media/image856.png"/><Relationship Id="rId7" Type="http://schemas.openxmlformats.org/officeDocument/2006/relationships/image" Target="../media/image860.png"/><Relationship Id="rId12" Type="http://schemas.openxmlformats.org/officeDocument/2006/relationships/image" Target="../media/image865.png"/><Relationship Id="rId2" Type="http://schemas.openxmlformats.org/officeDocument/2006/relationships/image" Target="../media/image8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9.png"/><Relationship Id="rId11" Type="http://schemas.openxmlformats.org/officeDocument/2006/relationships/image" Target="../media/image864.png"/><Relationship Id="rId5" Type="http://schemas.openxmlformats.org/officeDocument/2006/relationships/image" Target="../media/image858.png"/><Relationship Id="rId10" Type="http://schemas.openxmlformats.org/officeDocument/2006/relationships/image" Target="../media/image863.png"/><Relationship Id="rId4" Type="http://schemas.openxmlformats.org/officeDocument/2006/relationships/image" Target="../media/image857.png"/><Relationship Id="rId9" Type="http://schemas.openxmlformats.org/officeDocument/2006/relationships/image" Target="../media/image862.png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7.png"/><Relationship Id="rId3" Type="http://schemas.openxmlformats.org/officeDocument/2006/relationships/image" Target="../media/image856.png"/><Relationship Id="rId7" Type="http://schemas.openxmlformats.org/officeDocument/2006/relationships/image" Target="../media/image860.png"/><Relationship Id="rId2" Type="http://schemas.openxmlformats.org/officeDocument/2006/relationships/image" Target="../media/image8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9.png"/><Relationship Id="rId11" Type="http://schemas.openxmlformats.org/officeDocument/2006/relationships/image" Target="../media/image868.png"/><Relationship Id="rId5" Type="http://schemas.openxmlformats.org/officeDocument/2006/relationships/image" Target="../media/image858.png"/><Relationship Id="rId10" Type="http://schemas.openxmlformats.org/officeDocument/2006/relationships/image" Target="../media/image864.png"/><Relationship Id="rId4" Type="http://schemas.openxmlformats.org/officeDocument/2006/relationships/image" Target="../media/image857.png"/><Relationship Id="rId9" Type="http://schemas.openxmlformats.org/officeDocument/2006/relationships/image" Target="../media/image862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8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1.png"/><Relationship Id="rId5" Type="http://schemas.openxmlformats.org/officeDocument/2006/relationships/image" Target="../media/image870.png"/><Relationship Id="rId4" Type="http://schemas.openxmlformats.org/officeDocument/2006/relationships/image" Target="../media/image869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3.png"/><Relationship Id="rId7" Type="http://schemas.openxmlformats.org/officeDocument/2006/relationships/image" Target="../media/image877.png"/><Relationship Id="rId2" Type="http://schemas.openxmlformats.org/officeDocument/2006/relationships/image" Target="../media/image8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6.png"/><Relationship Id="rId5" Type="http://schemas.openxmlformats.org/officeDocument/2006/relationships/image" Target="../media/image875.png"/><Relationship Id="rId4" Type="http://schemas.openxmlformats.org/officeDocument/2006/relationships/image" Target="../media/image87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9.png"/><Relationship Id="rId2" Type="http://schemas.openxmlformats.org/officeDocument/2006/relationships/image" Target="../media/image8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1.png"/><Relationship Id="rId4" Type="http://schemas.openxmlformats.org/officeDocument/2006/relationships/image" Target="../media/image880.pn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3.png"/><Relationship Id="rId2" Type="http://schemas.openxmlformats.org/officeDocument/2006/relationships/image" Target="../media/image882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5.png"/><Relationship Id="rId7" Type="http://schemas.openxmlformats.org/officeDocument/2006/relationships/image" Target="../media/image889.png"/><Relationship Id="rId2" Type="http://schemas.openxmlformats.org/officeDocument/2006/relationships/image" Target="../media/image8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8.png"/><Relationship Id="rId5" Type="http://schemas.openxmlformats.org/officeDocument/2006/relationships/image" Target="../media/image887.png"/><Relationship Id="rId4" Type="http://schemas.openxmlformats.org/officeDocument/2006/relationships/image" Target="../media/image886.png"/></Relationships>
</file>

<file path=ppt/slides/_rels/slide2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6.png"/><Relationship Id="rId3" Type="http://schemas.openxmlformats.org/officeDocument/2006/relationships/image" Target="../media/image891.png"/><Relationship Id="rId7" Type="http://schemas.openxmlformats.org/officeDocument/2006/relationships/image" Target="../media/image895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4.png"/><Relationship Id="rId5" Type="http://schemas.openxmlformats.org/officeDocument/2006/relationships/image" Target="../media/image893.png"/><Relationship Id="rId4" Type="http://schemas.openxmlformats.org/officeDocument/2006/relationships/image" Target="../media/image892.png"/><Relationship Id="rId9" Type="http://schemas.openxmlformats.org/officeDocument/2006/relationships/image" Target="../media/image897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9.png"/><Relationship Id="rId2" Type="http://schemas.openxmlformats.org/officeDocument/2006/relationships/image" Target="../media/image8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2.png"/><Relationship Id="rId5" Type="http://schemas.openxmlformats.org/officeDocument/2006/relationships/image" Target="../media/image901.png"/><Relationship Id="rId4" Type="http://schemas.openxmlformats.org/officeDocument/2006/relationships/image" Target="../media/image900.png"/></Relationships>
</file>

<file path=ppt/slides/_rels/slide2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9.png"/><Relationship Id="rId3" Type="http://schemas.openxmlformats.org/officeDocument/2006/relationships/image" Target="../media/image904.png"/><Relationship Id="rId7" Type="http://schemas.openxmlformats.org/officeDocument/2006/relationships/image" Target="../media/image908.png"/><Relationship Id="rId2" Type="http://schemas.openxmlformats.org/officeDocument/2006/relationships/image" Target="../media/image9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7.png"/><Relationship Id="rId5" Type="http://schemas.openxmlformats.org/officeDocument/2006/relationships/image" Target="../media/image906.png"/><Relationship Id="rId10" Type="http://schemas.openxmlformats.org/officeDocument/2006/relationships/image" Target="../media/image911.png"/><Relationship Id="rId4" Type="http://schemas.openxmlformats.org/officeDocument/2006/relationships/image" Target="../media/image905.png"/><Relationship Id="rId9" Type="http://schemas.openxmlformats.org/officeDocument/2006/relationships/image" Target="../media/image910.png"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8.png"/><Relationship Id="rId3" Type="http://schemas.openxmlformats.org/officeDocument/2006/relationships/image" Target="../media/image913.png"/><Relationship Id="rId7" Type="http://schemas.openxmlformats.org/officeDocument/2006/relationships/image" Target="../media/image917.png"/><Relationship Id="rId2" Type="http://schemas.openxmlformats.org/officeDocument/2006/relationships/image" Target="../media/image9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6.png"/><Relationship Id="rId5" Type="http://schemas.openxmlformats.org/officeDocument/2006/relationships/image" Target="../media/image915.png"/><Relationship Id="rId4" Type="http://schemas.openxmlformats.org/officeDocument/2006/relationships/image" Target="../media/image914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2.png"/><Relationship Id="rId4" Type="http://schemas.openxmlformats.org/officeDocument/2006/relationships/image" Target="../media/image921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4.png"/><Relationship Id="rId2" Type="http://schemas.openxmlformats.org/officeDocument/2006/relationships/image" Target="../media/image923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1.png"/><Relationship Id="rId3" Type="http://schemas.openxmlformats.org/officeDocument/2006/relationships/image" Target="../media/image926.png"/><Relationship Id="rId7" Type="http://schemas.openxmlformats.org/officeDocument/2006/relationships/image" Target="../media/image930.png"/><Relationship Id="rId2" Type="http://schemas.openxmlformats.org/officeDocument/2006/relationships/image" Target="../media/image9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9.png"/><Relationship Id="rId5" Type="http://schemas.openxmlformats.org/officeDocument/2006/relationships/image" Target="../media/image928.png"/><Relationship Id="rId4" Type="http://schemas.openxmlformats.org/officeDocument/2006/relationships/image" Target="../media/image9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5.png"/><Relationship Id="rId3" Type="http://schemas.openxmlformats.org/officeDocument/2006/relationships/image" Target="../media/image929.png"/><Relationship Id="rId7" Type="http://schemas.openxmlformats.org/officeDocument/2006/relationships/image" Target="../media/image934.png"/><Relationship Id="rId2" Type="http://schemas.openxmlformats.org/officeDocument/2006/relationships/image" Target="../media/image9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3.png"/><Relationship Id="rId5" Type="http://schemas.openxmlformats.org/officeDocument/2006/relationships/image" Target="../media/image932.png"/><Relationship Id="rId10" Type="http://schemas.openxmlformats.org/officeDocument/2006/relationships/image" Target="../media/image937.png"/><Relationship Id="rId4" Type="http://schemas.openxmlformats.org/officeDocument/2006/relationships/image" Target="../media/image930.png"/><Relationship Id="rId9" Type="http://schemas.openxmlformats.org/officeDocument/2006/relationships/image" Target="../media/image936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8.png"/><Relationship Id="rId2" Type="http://schemas.openxmlformats.org/officeDocument/2006/relationships/image" Target="../media/image9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1.png"/><Relationship Id="rId5" Type="http://schemas.openxmlformats.org/officeDocument/2006/relationships/image" Target="../media/image940.png"/><Relationship Id="rId4" Type="http://schemas.openxmlformats.org/officeDocument/2006/relationships/image" Target="../media/image939.png"/></Relationships>
</file>

<file path=ppt/slides/_rels/slide2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8.png"/><Relationship Id="rId3" Type="http://schemas.openxmlformats.org/officeDocument/2006/relationships/image" Target="../media/image943.png"/><Relationship Id="rId7" Type="http://schemas.openxmlformats.org/officeDocument/2006/relationships/image" Target="../media/image947.png"/><Relationship Id="rId2" Type="http://schemas.openxmlformats.org/officeDocument/2006/relationships/image" Target="../media/image9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6.png"/><Relationship Id="rId5" Type="http://schemas.openxmlformats.org/officeDocument/2006/relationships/image" Target="../media/image945.png"/><Relationship Id="rId4" Type="http://schemas.openxmlformats.org/officeDocument/2006/relationships/image" Target="../media/image944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3.png"/><Relationship Id="rId5" Type="http://schemas.openxmlformats.org/officeDocument/2006/relationships/image" Target="../media/image952.png"/><Relationship Id="rId4" Type="http://schemas.openxmlformats.org/officeDocument/2006/relationships/image" Target="../media/image951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5.png"/><Relationship Id="rId7" Type="http://schemas.openxmlformats.org/officeDocument/2006/relationships/image" Target="../media/image959.png"/><Relationship Id="rId2" Type="http://schemas.openxmlformats.org/officeDocument/2006/relationships/image" Target="../media/image9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8.png"/><Relationship Id="rId5" Type="http://schemas.openxmlformats.org/officeDocument/2006/relationships/image" Target="../media/image957.png"/><Relationship Id="rId4" Type="http://schemas.openxmlformats.org/officeDocument/2006/relationships/image" Target="../media/image956.png"/></Relationships>
</file>

<file path=ppt/slides/_rels/slide2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955.png"/><Relationship Id="rId7" Type="http://schemas.openxmlformats.org/officeDocument/2006/relationships/image" Target="../media/image959.png"/><Relationship Id="rId2" Type="http://schemas.openxmlformats.org/officeDocument/2006/relationships/image" Target="../media/image9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8.png"/><Relationship Id="rId5" Type="http://schemas.openxmlformats.org/officeDocument/2006/relationships/image" Target="../media/image957.png"/><Relationship Id="rId10" Type="http://schemas.openxmlformats.org/officeDocument/2006/relationships/image" Target="../media/image962.png"/><Relationship Id="rId4" Type="http://schemas.openxmlformats.org/officeDocument/2006/relationships/image" Target="../media/image956.png"/><Relationship Id="rId9" Type="http://schemas.openxmlformats.org/officeDocument/2006/relationships/image" Target="../media/image961.png"/></Relationships>
</file>

<file path=ppt/slides/_rels/slide2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3.png"/><Relationship Id="rId3" Type="http://schemas.openxmlformats.org/officeDocument/2006/relationships/image" Target="../media/image955.png"/><Relationship Id="rId7" Type="http://schemas.openxmlformats.org/officeDocument/2006/relationships/image" Target="../media/image962.png"/><Relationship Id="rId2" Type="http://schemas.openxmlformats.org/officeDocument/2006/relationships/image" Target="../media/image9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9.png"/><Relationship Id="rId5" Type="http://schemas.openxmlformats.org/officeDocument/2006/relationships/image" Target="../media/image958.png"/><Relationship Id="rId4" Type="http://schemas.openxmlformats.org/officeDocument/2006/relationships/image" Target="../media/image956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5.png"/><Relationship Id="rId2" Type="http://schemas.openxmlformats.org/officeDocument/2006/relationships/image" Target="../media/image964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2.png"/><Relationship Id="rId3" Type="http://schemas.openxmlformats.org/officeDocument/2006/relationships/image" Target="../media/image967.png"/><Relationship Id="rId7" Type="http://schemas.openxmlformats.org/officeDocument/2006/relationships/image" Target="../media/image971.png"/><Relationship Id="rId2" Type="http://schemas.openxmlformats.org/officeDocument/2006/relationships/image" Target="../media/image9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0.png"/><Relationship Id="rId5" Type="http://schemas.openxmlformats.org/officeDocument/2006/relationships/image" Target="../media/image969.png"/><Relationship Id="rId4" Type="http://schemas.openxmlformats.org/officeDocument/2006/relationships/image" Target="../media/image968.png"/><Relationship Id="rId9" Type="http://schemas.openxmlformats.org/officeDocument/2006/relationships/image" Target="../media/image97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5.png"/><Relationship Id="rId2" Type="http://schemas.openxmlformats.org/officeDocument/2006/relationships/image" Target="../media/image9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7.png"/><Relationship Id="rId4" Type="http://schemas.openxmlformats.org/officeDocument/2006/relationships/image" Target="../media/image976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9.png"/><Relationship Id="rId2" Type="http://schemas.openxmlformats.org/officeDocument/2006/relationships/image" Target="../media/image9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1.png"/><Relationship Id="rId4" Type="http://schemas.openxmlformats.org/officeDocument/2006/relationships/image" Target="../media/image980.png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2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2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9.png"/><Relationship Id="rId3" Type="http://schemas.openxmlformats.org/officeDocument/2006/relationships/image" Target="../media/image984.png"/><Relationship Id="rId7" Type="http://schemas.openxmlformats.org/officeDocument/2006/relationships/image" Target="../media/image988.png"/><Relationship Id="rId2" Type="http://schemas.openxmlformats.org/officeDocument/2006/relationships/image" Target="../media/image9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7.png"/><Relationship Id="rId11" Type="http://schemas.openxmlformats.org/officeDocument/2006/relationships/image" Target="../media/image992.png"/><Relationship Id="rId5" Type="http://schemas.openxmlformats.org/officeDocument/2006/relationships/image" Target="../media/image986.png"/><Relationship Id="rId10" Type="http://schemas.openxmlformats.org/officeDocument/2006/relationships/image" Target="../media/image991.png"/><Relationship Id="rId4" Type="http://schemas.openxmlformats.org/officeDocument/2006/relationships/image" Target="../media/image985.png"/><Relationship Id="rId9" Type="http://schemas.openxmlformats.org/officeDocument/2006/relationships/image" Target="../media/image990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4.png"/><Relationship Id="rId2" Type="http://schemas.openxmlformats.org/officeDocument/2006/relationships/image" Target="../media/image9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5.png"/></Relationships>
</file>

<file path=ppt/slides/_rels/slide3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2.png"/><Relationship Id="rId3" Type="http://schemas.openxmlformats.org/officeDocument/2006/relationships/image" Target="../media/image997.png"/><Relationship Id="rId7" Type="http://schemas.openxmlformats.org/officeDocument/2006/relationships/image" Target="../media/image1001.png"/><Relationship Id="rId2" Type="http://schemas.openxmlformats.org/officeDocument/2006/relationships/image" Target="../media/image9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0.png"/><Relationship Id="rId5" Type="http://schemas.openxmlformats.org/officeDocument/2006/relationships/image" Target="../media/image999.png"/><Relationship Id="rId4" Type="http://schemas.openxmlformats.org/officeDocument/2006/relationships/image" Target="../media/image998.png"/><Relationship Id="rId9" Type="http://schemas.openxmlformats.org/officeDocument/2006/relationships/image" Target="../media/image1003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5.png"/><Relationship Id="rId2" Type="http://schemas.openxmlformats.org/officeDocument/2006/relationships/image" Target="../media/image10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6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8.png"/><Relationship Id="rId7" Type="http://schemas.openxmlformats.org/officeDocument/2006/relationships/image" Target="../media/image1012.png"/><Relationship Id="rId2" Type="http://schemas.openxmlformats.org/officeDocument/2006/relationships/image" Target="../media/image10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1.png"/><Relationship Id="rId5" Type="http://schemas.openxmlformats.org/officeDocument/2006/relationships/image" Target="../media/image1010.png"/><Relationship Id="rId4" Type="http://schemas.openxmlformats.org/officeDocument/2006/relationships/image" Target="../media/image1009.png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4.png"/><Relationship Id="rId2" Type="http://schemas.openxmlformats.org/officeDocument/2006/relationships/image" Target="../media/image10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6.png"/><Relationship Id="rId4" Type="http://schemas.openxmlformats.org/officeDocument/2006/relationships/image" Target="../media/image10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3.png"/><Relationship Id="rId3" Type="http://schemas.openxmlformats.org/officeDocument/2006/relationships/image" Target="../media/image1018.png"/><Relationship Id="rId7" Type="http://schemas.openxmlformats.org/officeDocument/2006/relationships/image" Target="../media/image1022.png"/><Relationship Id="rId2" Type="http://schemas.openxmlformats.org/officeDocument/2006/relationships/image" Target="../media/image10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1.png"/><Relationship Id="rId5" Type="http://schemas.openxmlformats.org/officeDocument/2006/relationships/image" Target="../media/image1020.png"/><Relationship Id="rId4" Type="http://schemas.openxmlformats.org/officeDocument/2006/relationships/image" Target="../media/image1019.png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5.png"/><Relationship Id="rId7" Type="http://schemas.openxmlformats.org/officeDocument/2006/relationships/image" Target="../media/image1029.png"/><Relationship Id="rId2" Type="http://schemas.openxmlformats.org/officeDocument/2006/relationships/image" Target="../media/image10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8.png"/><Relationship Id="rId5" Type="http://schemas.openxmlformats.org/officeDocument/2006/relationships/image" Target="../media/image1027.png"/><Relationship Id="rId4" Type="http://schemas.openxmlformats.org/officeDocument/2006/relationships/image" Target="../media/image1026.png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4.png"/><Relationship Id="rId5" Type="http://schemas.openxmlformats.org/officeDocument/2006/relationships/image" Target="../media/image1033.png"/><Relationship Id="rId4" Type="http://schemas.openxmlformats.org/officeDocument/2006/relationships/image" Target="../media/image1032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6.png"/><Relationship Id="rId7" Type="http://schemas.openxmlformats.org/officeDocument/2006/relationships/image" Target="../media/image1040.png"/><Relationship Id="rId2" Type="http://schemas.openxmlformats.org/officeDocument/2006/relationships/image" Target="../media/image10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9.png"/><Relationship Id="rId5" Type="http://schemas.openxmlformats.org/officeDocument/2006/relationships/image" Target="../media/image1038.png"/><Relationship Id="rId4" Type="http://schemas.openxmlformats.org/officeDocument/2006/relationships/image" Target="../media/image1037.png"/></Relationships>
</file>

<file path=ppt/slides/_rels/slide3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6.png"/><Relationship Id="rId3" Type="http://schemas.openxmlformats.org/officeDocument/2006/relationships/image" Target="../media/image1041.png"/><Relationship Id="rId7" Type="http://schemas.openxmlformats.org/officeDocument/2006/relationships/image" Target="../media/image1045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4.png"/><Relationship Id="rId11" Type="http://schemas.openxmlformats.org/officeDocument/2006/relationships/image" Target="../media/image1049.png"/><Relationship Id="rId5" Type="http://schemas.openxmlformats.org/officeDocument/2006/relationships/image" Target="../media/image1043.png"/><Relationship Id="rId10" Type="http://schemas.openxmlformats.org/officeDocument/2006/relationships/image" Target="../media/image1048.png"/><Relationship Id="rId4" Type="http://schemas.openxmlformats.org/officeDocument/2006/relationships/image" Target="../media/image1042.png"/><Relationship Id="rId9" Type="http://schemas.openxmlformats.org/officeDocument/2006/relationships/image" Target="../media/image1047.png"/></Relationships>
</file>

<file path=ppt/slides/_rels/slide3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042.png"/><Relationship Id="rId7" Type="http://schemas.openxmlformats.org/officeDocument/2006/relationships/image" Target="../media/image1051.png"/><Relationship Id="rId2" Type="http://schemas.openxmlformats.org/officeDocument/2006/relationships/image" Target="../media/image10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0.png"/><Relationship Id="rId5" Type="http://schemas.openxmlformats.org/officeDocument/2006/relationships/image" Target="../media/image1049.png"/><Relationship Id="rId4" Type="http://schemas.openxmlformats.org/officeDocument/2006/relationships/image" Target="../media/image10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4.png"/><Relationship Id="rId2" Type="http://schemas.openxmlformats.org/officeDocument/2006/relationships/image" Target="../media/image10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7.png"/><Relationship Id="rId5" Type="http://schemas.openxmlformats.org/officeDocument/2006/relationships/image" Target="../media/image1056.png"/><Relationship Id="rId4" Type="http://schemas.openxmlformats.org/officeDocument/2006/relationships/image" Target="../media/image1055.png"/></Relationships>
</file>

<file path=ppt/slides/_rels/slide3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2.png"/><Relationship Id="rId3" Type="http://schemas.openxmlformats.org/officeDocument/2006/relationships/image" Target="../media/image1055.png"/><Relationship Id="rId7" Type="http://schemas.openxmlformats.org/officeDocument/2006/relationships/image" Target="../media/image1061.png"/><Relationship Id="rId12" Type="http://schemas.openxmlformats.org/officeDocument/2006/relationships/image" Target="../media/image1066.png"/><Relationship Id="rId2" Type="http://schemas.openxmlformats.org/officeDocument/2006/relationships/image" Target="../media/image10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11" Type="http://schemas.openxmlformats.org/officeDocument/2006/relationships/image" Target="../media/image1065.png"/><Relationship Id="rId5" Type="http://schemas.openxmlformats.org/officeDocument/2006/relationships/image" Target="../media/image1059.png"/><Relationship Id="rId10" Type="http://schemas.openxmlformats.org/officeDocument/2006/relationships/image" Target="../media/image1064.png"/><Relationship Id="rId4" Type="http://schemas.openxmlformats.org/officeDocument/2006/relationships/image" Target="../media/image1058.png"/><Relationship Id="rId9" Type="http://schemas.openxmlformats.org/officeDocument/2006/relationships/image" Target="../media/image1063.png"/></Relationships>
</file>

<file path=ppt/slides/_rels/slide3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3.png"/><Relationship Id="rId3" Type="http://schemas.openxmlformats.org/officeDocument/2006/relationships/image" Target="../media/image1068.png"/><Relationship Id="rId7" Type="http://schemas.openxmlformats.org/officeDocument/2006/relationships/image" Target="../media/image1072.png"/><Relationship Id="rId2" Type="http://schemas.openxmlformats.org/officeDocument/2006/relationships/image" Target="../media/image10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1.png"/><Relationship Id="rId5" Type="http://schemas.openxmlformats.org/officeDocument/2006/relationships/image" Target="../media/image1070.png"/><Relationship Id="rId4" Type="http://schemas.openxmlformats.org/officeDocument/2006/relationships/image" Target="../media/image1069.png"/><Relationship Id="rId9" Type="http://schemas.openxmlformats.org/officeDocument/2006/relationships/image" Target="../media/image1074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6.png"/><Relationship Id="rId7" Type="http://schemas.openxmlformats.org/officeDocument/2006/relationships/image" Target="../media/image1080.png"/><Relationship Id="rId2" Type="http://schemas.openxmlformats.org/officeDocument/2006/relationships/image" Target="../media/image10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9.png"/><Relationship Id="rId5" Type="http://schemas.openxmlformats.org/officeDocument/2006/relationships/image" Target="../media/image1078.png"/><Relationship Id="rId4" Type="http://schemas.openxmlformats.org/officeDocument/2006/relationships/image" Target="../media/image1077.pn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2.png"/><Relationship Id="rId2" Type="http://schemas.openxmlformats.org/officeDocument/2006/relationships/image" Target="../media/image10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4.png"/><Relationship Id="rId4" Type="http://schemas.openxmlformats.org/officeDocument/2006/relationships/image" Target="../media/image1083.png"/></Relationships>
</file>

<file path=ppt/slides/_rels/slide3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1.png"/><Relationship Id="rId3" Type="http://schemas.openxmlformats.org/officeDocument/2006/relationships/image" Target="../media/image1086.png"/><Relationship Id="rId7" Type="http://schemas.openxmlformats.org/officeDocument/2006/relationships/image" Target="../media/image1090.png"/><Relationship Id="rId2" Type="http://schemas.openxmlformats.org/officeDocument/2006/relationships/image" Target="../media/image10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9.png"/><Relationship Id="rId5" Type="http://schemas.openxmlformats.org/officeDocument/2006/relationships/image" Target="../media/image1088.png"/><Relationship Id="rId4" Type="http://schemas.openxmlformats.org/officeDocument/2006/relationships/image" Target="../media/image1087.png"/></Relationships>
</file>

<file path=ppt/slides/_rels/slide3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7.png"/><Relationship Id="rId13" Type="http://schemas.openxmlformats.org/officeDocument/2006/relationships/image" Target="../media/image1102.png"/><Relationship Id="rId3" Type="http://schemas.openxmlformats.org/officeDocument/2006/relationships/image" Target="../media/image1092.png"/><Relationship Id="rId7" Type="http://schemas.openxmlformats.org/officeDocument/2006/relationships/image" Target="../media/image1096.png"/><Relationship Id="rId12" Type="http://schemas.openxmlformats.org/officeDocument/2006/relationships/image" Target="../media/image1101.png"/><Relationship Id="rId2" Type="http://schemas.openxmlformats.org/officeDocument/2006/relationships/image" Target="../media/image10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5.png"/><Relationship Id="rId11" Type="http://schemas.openxmlformats.org/officeDocument/2006/relationships/image" Target="../media/image1100.png"/><Relationship Id="rId5" Type="http://schemas.openxmlformats.org/officeDocument/2006/relationships/image" Target="../media/image1094.png"/><Relationship Id="rId10" Type="http://schemas.openxmlformats.org/officeDocument/2006/relationships/image" Target="../media/image1099.png"/><Relationship Id="rId4" Type="http://schemas.openxmlformats.org/officeDocument/2006/relationships/image" Target="../media/image1093.png"/><Relationship Id="rId9" Type="http://schemas.openxmlformats.org/officeDocument/2006/relationships/image" Target="../media/image1098.png"/><Relationship Id="rId14" Type="http://schemas.openxmlformats.org/officeDocument/2006/relationships/image" Target="../media/image1103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4.png"/><Relationship Id="rId7" Type="http://schemas.openxmlformats.org/officeDocument/2006/relationships/image" Target="../media/image1108.png"/><Relationship Id="rId2" Type="http://schemas.openxmlformats.org/officeDocument/2006/relationships/image" Target="../media/image1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7.png"/><Relationship Id="rId5" Type="http://schemas.openxmlformats.org/officeDocument/2006/relationships/image" Target="../media/image1106.png"/><Relationship Id="rId4" Type="http://schemas.openxmlformats.org/officeDocument/2006/relationships/image" Target="../media/image1105.png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3.png"/><Relationship Id="rId5" Type="http://schemas.openxmlformats.org/officeDocument/2006/relationships/image" Target="../media/image1112.png"/><Relationship Id="rId4" Type="http://schemas.openxmlformats.org/officeDocument/2006/relationships/image" Target="../media/image1111.png"/></Relationships>
</file>

<file path=ppt/slides/_rels/slide3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0.png"/><Relationship Id="rId13" Type="http://schemas.openxmlformats.org/officeDocument/2006/relationships/image" Target="../media/image1125.png"/><Relationship Id="rId3" Type="http://schemas.openxmlformats.org/officeDocument/2006/relationships/image" Target="../media/image1115.png"/><Relationship Id="rId7" Type="http://schemas.openxmlformats.org/officeDocument/2006/relationships/image" Target="../media/image1119.png"/><Relationship Id="rId12" Type="http://schemas.openxmlformats.org/officeDocument/2006/relationships/image" Target="../media/image1124.png"/><Relationship Id="rId2" Type="http://schemas.openxmlformats.org/officeDocument/2006/relationships/image" Target="../media/image1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8.png"/><Relationship Id="rId11" Type="http://schemas.openxmlformats.org/officeDocument/2006/relationships/image" Target="../media/image1123.png"/><Relationship Id="rId5" Type="http://schemas.openxmlformats.org/officeDocument/2006/relationships/image" Target="../media/image1117.png"/><Relationship Id="rId10" Type="http://schemas.openxmlformats.org/officeDocument/2006/relationships/image" Target="../media/image1122.png"/><Relationship Id="rId4" Type="http://schemas.openxmlformats.org/officeDocument/2006/relationships/image" Target="../media/image1116.png"/><Relationship Id="rId9" Type="http://schemas.openxmlformats.org/officeDocument/2006/relationships/image" Target="../media/image11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2.png"/><Relationship Id="rId3" Type="http://schemas.openxmlformats.org/officeDocument/2006/relationships/image" Target="../media/image1127.png"/><Relationship Id="rId7" Type="http://schemas.openxmlformats.org/officeDocument/2006/relationships/image" Target="../media/image1131.png"/><Relationship Id="rId2" Type="http://schemas.openxmlformats.org/officeDocument/2006/relationships/image" Target="../media/image1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0.png"/><Relationship Id="rId11" Type="http://schemas.openxmlformats.org/officeDocument/2006/relationships/image" Target="../media/image1135.png"/><Relationship Id="rId5" Type="http://schemas.openxmlformats.org/officeDocument/2006/relationships/image" Target="../media/image1129.png"/><Relationship Id="rId10" Type="http://schemas.openxmlformats.org/officeDocument/2006/relationships/image" Target="../media/image1134.png"/><Relationship Id="rId4" Type="http://schemas.openxmlformats.org/officeDocument/2006/relationships/image" Target="../media/image1128.png"/><Relationship Id="rId9" Type="http://schemas.openxmlformats.org/officeDocument/2006/relationships/image" Target="../media/image1133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7.png"/><Relationship Id="rId7" Type="http://schemas.openxmlformats.org/officeDocument/2006/relationships/image" Target="../media/image1141.png"/><Relationship Id="rId2" Type="http://schemas.openxmlformats.org/officeDocument/2006/relationships/image" Target="../media/image1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0.png"/><Relationship Id="rId5" Type="http://schemas.openxmlformats.org/officeDocument/2006/relationships/image" Target="../media/image1139.png"/><Relationship Id="rId4" Type="http://schemas.openxmlformats.org/officeDocument/2006/relationships/image" Target="../media/image1138.png"/></Relationships>
</file>

<file path=ppt/slides/_rels/slide3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8.png"/><Relationship Id="rId3" Type="http://schemas.openxmlformats.org/officeDocument/2006/relationships/image" Target="../media/image1143.png"/><Relationship Id="rId7" Type="http://schemas.openxmlformats.org/officeDocument/2006/relationships/image" Target="../media/image1147.png"/><Relationship Id="rId2" Type="http://schemas.openxmlformats.org/officeDocument/2006/relationships/image" Target="../media/image1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6.png"/><Relationship Id="rId5" Type="http://schemas.openxmlformats.org/officeDocument/2006/relationships/image" Target="../media/image1145.png"/><Relationship Id="rId4" Type="http://schemas.openxmlformats.org/officeDocument/2006/relationships/image" Target="../media/image1144.png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image" Target="../media/image1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3.png"/><Relationship Id="rId5" Type="http://schemas.openxmlformats.org/officeDocument/2006/relationships/image" Target="../media/image1152.png"/><Relationship Id="rId4" Type="http://schemas.openxmlformats.org/officeDocument/2006/relationships/image" Target="../media/image1151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5.png"/><Relationship Id="rId2" Type="http://schemas.openxmlformats.org/officeDocument/2006/relationships/image" Target="../media/image1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7.png"/><Relationship Id="rId4" Type="http://schemas.openxmlformats.org/officeDocument/2006/relationships/image" Target="../media/image1156.png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8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4.png"/><Relationship Id="rId3" Type="http://schemas.openxmlformats.org/officeDocument/2006/relationships/image" Target="../media/image1158.png"/><Relationship Id="rId7" Type="http://schemas.openxmlformats.org/officeDocument/2006/relationships/image" Target="../media/image1163.png"/><Relationship Id="rId2" Type="http://schemas.openxmlformats.org/officeDocument/2006/relationships/image" Target="../media/image1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2.png"/><Relationship Id="rId5" Type="http://schemas.openxmlformats.org/officeDocument/2006/relationships/image" Target="../media/image1161.png"/><Relationship Id="rId4" Type="http://schemas.openxmlformats.org/officeDocument/2006/relationships/image" Target="../media/image1160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5.png"/><Relationship Id="rId2" Type="http://schemas.openxmlformats.org/officeDocument/2006/relationships/image" Target="../media/image11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1.png"/><Relationship Id="rId3" Type="http://schemas.openxmlformats.org/officeDocument/2006/relationships/image" Target="../media/image1166.png"/><Relationship Id="rId7" Type="http://schemas.openxmlformats.org/officeDocument/2006/relationships/image" Target="../media/image1170.png"/><Relationship Id="rId2" Type="http://schemas.openxmlformats.org/officeDocument/2006/relationships/image" Target="../media/image1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9.png"/><Relationship Id="rId5" Type="http://schemas.openxmlformats.org/officeDocument/2006/relationships/image" Target="../media/image1168.png"/><Relationship Id="rId4" Type="http://schemas.openxmlformats.org/officeDocument/2006/relationships/image" Target="../media/image1167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2.png"/><Relationship Id="rId2" Type="http://schemas.openxmlformats.org/officeDocument/2006/relationships/image" Target="../media/image1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4.png"/><Relationship Id="rId4" Type="http://schemas.openxmlformats.org/officeDocument/2006/relationships/image" Target="../media/image1173.png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5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7.png"/><Relationship Id="rId2" Type="http://schemas.openxmlformats.org/officeDocument/2006/relationships/image" Target="../media/image1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8.pn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9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9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1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4.png"/><Relationship Id="rId5" Type="http://schemas.openxmlformats.org/officeDocument/2006/relationships/image" Target="../media/image1183.png"/><Relationship Id="rId4" Type="http://schemas.openxmlformats.org/officeDocument/2006/relationships/image" Target="../media/image1182.png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7.png"/><Relationship Id="rId2" Type="http://schemas.openxmlformats.org/officeDocument/2006/relationships/image" Target="../media/image1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8.png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1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1.png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3.png"/><Relationship Id="rId2" Type="http://schemas.openxmlformats.org/officeDocument/2006/relationships/image" Target="../media/image1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5.png"/><Relationship Id="rId4" Type="http://schemas.openxmlformats.org/officeDocument/2006/relationships/image" Target="../media/image1194.png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7.png"/><Relationship Id="rId2" Type="http://schemas.openxmlformats.org/officeDocument/2006/relationships/image" Target="../media/image11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9.png"/><Relationship Id="rId4" Type="http://schemas.openxmlformats.org/officeDocument/2006/relationships/image" Target="../media/image1198.png"/></Relationships>
</file>

<file path=ppt/slides/_rels/slide3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6.png"/><Relationship Id="rId3" Type="http://schemas.openxmlformats.org/officeDocument/2006/relationships/image" Target="../media/image1201.png"/><Relationship Id="rId7" Type="http://schemas.openxmlformats.org/officeDocument/2006/relationships/image" Target="../media/image1205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4.png"/><Relationship Id="rId5" Type="http://schemas.openxmlformats.org/officeDocument/2006/relationships/image" Target="../media/image1203.png"/><Relationship Id="rId4" Type="http://schemas.openxmlformats.org/officeDocument/2006/relationships/image" Target="../media/image1202.png"/><Relationship Id="rId9" Type="http://schemas.openxmlformats.org/officeDocument/2006/relationships/image" Target="../media/image1207.png"/></Relationships>
</file>

<file path=ppt/slides/_rels/slide3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2.png"/><Relationship Id="rId3" Type="http://schemas.openxmlformats.org/officeDocument/2006/relationships/image" Target="../media/image1208.png"/><Relationship Id="rId7" Type="http://schemas.openxmlformats.org/officeDocument/2006/relationships/image" Target="../media/image1211.png"/><Relationship Id="rId2" Type="http://schemas.openxmlformats.org/officeDocument/2006/relationships/hyperlink" Target="mailto:http://www.engr.iupui.edu/~skoskie/ECE680/Routh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0.png"/><Relationship Id="rId11" Type="http://schemas.openxmlformats.org/officeDocument/2006/relationships/image" Target="../media/image1215.png"/><Relationship Id="rId5" Type="http://schemas.openxmlformats.org/officeDocument/2006/relationships/image" Target="../media/image1207.png"/><Relationship Id="rId10" Type="http://schemas.openxmlformats.org/officeDocument/2006/relationships/image" Target="../media/image1214.png"/><Relationship Id="rId4" Type="http://schemas.openxmlformats.org/officeDocument/2006/relationships/image" Target="../media/image1209.png"/><Relationship Id="rId9" Type="http://schemas.openxmlformats.org/officeDocument/2006/relationships/image" Target="../media/image12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7.png"/><Relationship Id="rId2" Type="http://schemas.openxmlformats.org/officeDocument/2006/relationships/image" Target="../media/image1216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9.png"/><Relationship Id="rId2" Type="http://schemas.openxmlformats.org/officeDocument/2006/relationships/image" Target="../media/image1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0.png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2.png"/><Relationship Id="rId2" Type="http://schemas.openxmlformats.org/officeDocument/2006/relationships/image" Target="../media/image1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3.png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5.png"/><Relationship Id="rId2" Type="http://schemas.openxmlformats.org/officeDocument/2006/relationships/image" Target="../media/image1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8.png"/><Relationship Id="rId5" Type="http://schemas.openxmlformats.org/officeDocument/2006/relationships/image" Target="../media/image1227.png"/><Relationship Id="rId4" Type="http://schemas.openxmlformats.org/officeDocument/2006/relationships/image" Target="../media/image1226.png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3.png"/><Relationship Id="rId2" Type="http://schemas.openxmlformats.org/officeDocument/2006/relationships/image" Target="../media/image12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1.png"/><Relationship Id="rId4" Type="http://schemas.openxmlformats.org/officeDocument/2006/relationships/image" Target="../media/image1230.png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2.png"/><Relationship Id="rId2" Type="http://schemas.openxmlformats.org/officeDocument/2006/relationships/image" Target="../media/image12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4.png"/><Relationship Id="rId4" Type="http://schemas.openxmlformats.org/officeDocument/2006/relationships/image" Target="../media/image1233.png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1.png"/><Relationship Id="rId2" Type="http://schemas.openxmlformats.org/officeDocument/2006/relationships/image" Target="../media/image1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4.png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6.png"/><Relationship Id="rId2" Type="http://schemas.openxmlformats.org/officeDocument/2006/relationships/image" Target="../media/image1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7.png"/></Relationships>
</file>

<file path=ppt/slides/_rels/slide3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4.png"/><Relationship Id="rId3" Type="http://schemas.openxmlformats.org/officeDocument/2006/relationships/image" Target="../media/image1224.png"/><Relationship Id="rId7" Type="http://schemas.openxmlformats.org/officeDocument/2006/relationships/image" Target="../media/image1233.png"/><Relationship Id="rId2" Type="http://schemas.openxmlformats.org/officeDocument/2006/relationships/image" Target="../media/image1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1.png"/><Relationship Id="rId5" Type="http://schemas.openxmlformats.org/officeDocument/2006/relationships/image" Target="../media/image1230.png"/><Relationship Id="rId4" Type="http://schemas.openxmlformats.org/officeDocument/2006/relationships/image" Target="../media/image1225.png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8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8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0.png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1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3.png"/><Relationship Id="rId2" Type="http://schemas.openxmlformats.org/officeDocument/2006/relationships/image" Target="../media/image12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5.png"/><Relationship Id="rId4" Type="http://schemas.openxmlformats.org/officeDocument/2006/relationships/image" Target="../media/image1244.png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6.png"/><Relationship Id="rId2" Type="http://schemas.openxmlformats.org/officeDocument/2006/relationships/image" Target="../media/image1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8.png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8.png"/><Relationship Id="rId4" Type="http://schemas.openxmlformats.org/officeDocument/2006/relationships/image" Target="../media/image1247.png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7" Type="http://schemas.openxmlformats.org/officeDocument/2006/relationships/image" Target="../media/image1254.png"/><Relationship Id="rId2" Type="http://schemas.openxmlformats.org/officeDocument/2006/relationships/image" Target="../media/image1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3.png"/><Relationship Id="rId5" Type="http://schemas.openxmlformats.org/officeDocument/2006/relationships/image" Target="../media/image1252.png"/><Relationship Id="rId4" Type="http://schemas.openxmlformats.org/officeDocument/2006/relationships/image" Target="../media/image1251.png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6.png"/><Relationship Id="rId2" Type="http://schemas.openxmlformats.org/officeDocument/2006/relationships/image" Target="../media/image12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9.png"/><Relationship Id="rId5" Type="http://schemas.openxmlformats.org/officeDocument/2006/relationships/image" Target="../media/image1258.png"/><Relationship Id="rId4" Type="http://schemas.openxmlformats.org/officeDocument/2006/relationships/image" Target="../media/image1257.png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1.png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1.png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3.png"/><Relationship Id="rId2" Type="http://schemas.openxmlformats.org/officeDocument/2006/relationships/image" Target="../media/image1262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5.png"/><Relationship Id="rId2" Type="http://schemas.openxmlformats.org/officeDocument/2006/relationships/image" Target="../media/image1264.pn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7.png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9.png"/><Relationship Id="rId2" Type="http://schemas.openxmlformats.org/officeDocument/2006/relationships/image" Target="../media/image1268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1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2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4.png"/><Relationship Id="rId2" Type="http://schemas.openxmlformats.org/officeDocument/2006/relationships/image" Target="../media/image1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6.png"/><Relationship Id="rId4" Type="http://schemas.openxmlformats.org/officeDocument/2006/relationships/image" Target="../media/image1275.png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8.png"/><Relationship Id="rId2" Type="http://schemas.openxmlformats.org/officeDocument/2006/relationships/image" Target="../media/image1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9.png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1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2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9.png"/><Relationship Id="rId13" Type="http://schemas.openxmlformats.org/officeDocument/2006/relationships/image" Target="../media/image1294.png"/><Relationship Id="rId3" Type="http://schemas.openxmlformats.org/officeDocument/2006/relationships/image" Target="../media/image1284.png"/><Relationship Id="rId7" Type="http://schemas.openxmlformats.org/officeDocument/2006/relationships/image" Target="../media/image1288.png"/><Relationship Id="rId12" Type="http://schemas.openxmlformats.org/officeDocument/2006/relationships/image" Target="../media/image1293.png"/><Relationship Id="rId2" Type="http://schemas.openxmlformats.org/officeDocument/2006/relationships/image" Target="../media/image1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7.png"/><Relationship Id="rId11" Type="http://schemas.openxmlformats.org/officeDocument/2006/relationships/image" Target="../media/image1292.png"/><Relationship Id="rId5" Type="http://schemas.openxmlformats.org/officeDocument/2006/relationships/image" Target="../media/image1286.png"/><Relationship Id="rId10" Type="http://schemas.openxmlformats.org/officeDocument/2006/relationships/image" Target="../media/image1291.png"/><Relationship Id="rId4" Type="http://schemas.openxmlformats.org/officeDocument/2006/relationships/image" Target="../media/image1285.png"/><Relationship Id="rId9" Type="http://schemas.openxmlformats.org/officeDocument/2006/relationships/image" Target="../media/image129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3" Type="http://schemas.openxmlformats.org/officeDocument/2006/relationships/image" Target="../media/image1295.png"/><Relationship Id="rId7" Type="http://schemas.openxmlformats.org/officeDocument/2006/relationships/image" Target="../media/image1299.png"/><Relationship Id="rId2" Type="http://schemas.openxmlformats.org/officeDocument/2006/relationships/image" Target="../media/image1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8.png"/><Relationship Id="rId5" Type="http://schemas.openxmlformats.org/officeDocument/2006/relationships/image" Target="../media/image1297.png"/><Relationship Id="rId4" Type="http://schemas.openxmlformats.org/officeDocument/2006/relationships/image" Target="../media/image1296.png"/></Relationships>
</file>

<file path=ppt/slides/_rels/slide4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6.png"/><Relationship Id="rId3" Type="http://schemas.openxmlformats.org/officeDocument/2006/relationships/image" Target="../media/image1302.png"/><Relationship Id="rId7" Type="http://schemas.openxmlformats.org/officeDocument/2006/relationships/image" Target="../media/image1305.png"/><Relationship Id="rId2" Type="http://schemas.openxmlformats.org/officeDocument/2006/relationships/image" Target="../media/image1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4.png"/><Relationship Id="rId5" Type="http://schemas.openxmlformats.org/officeDocument/2006/relationships/image" Target="../media/image1303.png"/><Relationship Id="rId4" Type="http://schemas.openxmlformats.org/officeDocument/2006/relationships/image" Target="../media/image1295.png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1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2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3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6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7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9.png"/><Relationship Id="rId2" Type="http://schemas.openxmlformats.org/officeDocument/2006/relationships/image" Target="../media/image1318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SISTEMA DE CONTROL DIGITAL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45100" y="67236"/>
            <a:ext cx="6577263" cy="1985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PA" dirty="0" smtClean="0"/>
              <a:t>Un sistema de control digital puede verse de diferentes perspectivas:</a:t>
            </a:r>
          </a:p>
          <a:p>
            <a:pPr lvl="1"/>
            <a:r>
              <a:rPr lang="es-PA" dirty="0" smtClean="0"/>
              <a:t>El algoritmo de control</a:t>
            </a:r>
          </a:p>
          <a:p>
            <a:pPr lvl="1"/>
            <a:r>
              <a:rPr lang="es-PA" dirty="0" smtClean="0"/>
              <a:t>El programa de computador</a:t>
            </a:r>
          </a:p>
          <a:p>
            <a:pPr lvl="1"/>
            <a:r>
              <a:rPr lang="es-PA" dirty="0" smtClean="0"/>
              <a:t>Conversión del mundo analógico al mundo digital</a:t>
            </a:r>
          </a:p>
          <a:p>
            <a:pPr lvl="1"/>
            <a:r>
              <a:rPr lang="es-PA" dirty="0" smtClean="0"/>
              <a:t>Desempeño del sistema</a:t>
            </a:r>
          </a:p>
          <a:p>
            <a:r>
              <a:rPr lang="es-PA" dirty="0" smtClean="0"/>
              <a:t>Pero lo más importante es el período de muestreo!!!</a:t>
            </a:r>
          </a:p>
          <a:p>
            <a:r>
              <a:rPr lang="es-PA" dirty="0" smtClean="0"/>
              <a:t>Algoritmo de control: </a:t>
            </a:r>
          </a:p>
          <a:p>
            <a:pPr lvl="1"/>
            <a:r>
              <a:rPr lang="es-PA" dirty="0" smtClean="0"/>
              <a:t>Implementado por una computadora digital</a:t>
            </a:r>
          </a:p>
          <a:p>
            <a:pPr lvl="1"/>
            <a:r>
              <a:rPr lang="es-PA" dirty="0" smtClean="0"/>
              <a:t>La señal de error es </a:t>
            </a:r>
            <a:r>
              <a:rPr lang="es-PA" dirty="0" err="1" smtClean="0"/>
              <a:t>discretizada</a:t>
            </a:r>
            <a:r>
              <a:rPr lang="es-PA" dirty="0" smtClean="0"/>
              <a:t>, alimentada al computador por medio de un convertidor A/D</a:t>
            </a:r>
          </a:p>
          <a:p>
            <a:pPr lvl="1"/>
            <a:r>
              <a:rPr lang="es-PA" dirty="0" smtClean="0"/>
              <a:t>La señal del controlador es discreta y se envía a la planta luego de pasar por un D/A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1026" name="Picture 2" descr="\begin{figure}\centering&#10;\input{cont_block.pstex_t}\end{figure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06" y="331414"/>
            <a:ext cx="61912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0152" y="2069432"/>
                <a:ext cx="11964473" cy="45719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Tenemos entonces el modelo matemático del </a:t>
                </a:r>
                <a:r>
                  <a:rPr lang="es-PA" dirty="0" err="1" smtClean="0"/>
                  <a:t>muestreador</a:t>
                </a:r>
                <a:endParaRPr lang="es-PA" dirty="0" smtClean="0"/>
              </a:p>
              <a:p>
                <a:r>
                  <a:rPr lang="es-PA" dirty="0" smtClean="0"/>
                  <a:t>La salida muestreada X*(s)</a:t>
                </a:r>
              </a:p>
              <a:p>
                <a:endParaRPr lang="es-PA" dirty="0"/>
              </a:p>
              <a:p>
                <a:pPr marL="0" indent="0">
                  <a:buNone/>
                </a:pPr>
                <a:r>
                  <a:rPr lang="es-PA" dirty="0" smtClean="0"/>
                  <a:t> 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r>
                  <a:rPr lang="es-PA" dirty="0" smtClean="0"/>
                  <a:t>Lo mismo funciona para ordenes superiores pero estos son imprácticos en la vida real</a:t>
                </a:r>
              </a:p>
              <a:p>
                <a:r>
                  <a:rPr lang="es-PA" dirty="0" smtClean="0"/>
                  <a:t>Un </a:t>
                </a:r>
                <a:r>
                  <a:rPr lang="es-PA" dirty="0" err="1" smtClean="0"/>
                  <a:t>muestreador</a:t>
                </a:r>
                <a:r>
                  <a:rPr lang="es-PA" dirty="0" smtClean="0"/>
                  <a:t> real produce secuencias de pulsos cortos equivalente a la señal de entrada</a:t>
                </a:r>
              </a:p>
              <a:p>
                <a:r>
                  <a:rPr lang="es-PA" dirty="0" smtClean="0"/>
                  <a:t>Podemos utilizar la relación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𝑇𝑠</m:t>
                        </m:r>
                      </m:sup>
                    </m:sSup>
                  </m:oMath>
                </a14:m>
                <a:r>
                  <a:rPr lang="es-PA" dirty="0" smtClean="0"/>
                  <a:t> para z y derivar </a:t>
                </a:r>
                <a:r>
                  <a:rPr lang="es-PA" dirty="0" err="1" smtClean="0"/>
                  <a:t>muestreadores</a:t>
                </a:r>
                <a:r>
                  <a:rPr lang="es-PA" dirty="0" smtClean="0"/>
                  <a:t> en función de L(s)</a:t>
                </a:r>
              </a:p>
              <a:p>
                <a:r>
                  <a:rPr lang="es-PA" dirty="0" smtClean="0"/>
                  <a:t>Para simular un sistema </a:t>
                </a:r>
                <a:r>
                  <a:rPr lang="es-PA" dirty="0" err="1" smtClean="0"/>
                  <a:t>continu</a:t>
                </a:r>
                <a:r>
                  <a:rPr lang="es-PA" dirty="0" smtClean="0"/>
                  <a:t> utilizamos el Z.O.H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s-PA" dirty="0" smtClean="0"/>
                  <a:t> lo que hace fácil analizar</a:t>
                </a:r>
              </a:p>
              <a:p>
                <a:r>
                  <a:rPr lang="es-PA" dirty="0" smtClean="0"/>
                  <a:t>El </a:t>
                </a:r>
                <a:r>
                  <a:rPr lang="es-PA" dirty="0" err="1" smtClean="0"/>
                  <a:t>muestreador</a:t>
                </a:r>
                <a:r>
                  <a:rPr lang="es-PA" dirty="0" smtClean="0"/>
                  <a:t> de entrada solamente es un modelo matemático no existe realmente.</a:t>
                </a:r>
                <a:endParaRPr lang="es-P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152" y="2069432"/>
                <a:ext cx="11964473" cy="4571999"/>
              </a:xfrm>
              <a:blipFill rotWithShape="0">
                <a:blip r:embed="rId2"/>
                <a:stretch>
                  <a:fillRect l="-255" t="-1333" r="-56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523" y="1561472"/>
            <a:ext cx="4029477" cy="13147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453" y="2426771"/>
            <a:ext cx="3774784" cy="10704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722" y="2876174"/>
            <a:ext cx="2550726" cy="5211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186" y="3437184"/>
            <a:ext cx="2550354" cy="90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3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1816028" cy="1400530"/>
          </a:xfrm>
        </p:spPr>
        <p:txBody>
          <a:bodyPr/>
          <a:lstStyle/>
          <a:p>
            <a:r>
              <a:rPr lang="es-PA" dirty="0" smtClean="0"/>
              <a:t>Análisis de Plano z para sistemas de tiempo Discreto – </a:t>
            </a:r>
            <a:r>
              <a:rPr lang="es-PA" dirty="0" err="1" smtClean="0"/>
              <a:t>Transf</a:t>
            </a:r>
            <a:r>
              <a:rPr lang="es-PA" dirty="0" smtClean="0"/>
              <a:t>. Z, Método Integral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Volviendo al </a:t>
            </a:r>
            <a:r>
              <a:rPr lang="es-PA" dirty="0" err="1" smtClean="0"/>
              <a:t>muestrador</a:t>
            </a:r>
            <a:endParaRPr lang="es-PA" dirty="0" smtClean="0"/>
          </a:p>
          <a:p>
            <a:r>
              <a:rPr lang="es-PA" dirty="0" smtClean="0"/>
              <a:t>Tenemos que para una señal x(t)</a:t>
            </a:r>
          </a:p>
          <a:p>
            <a:r>
              <a:rPr lang="es-PA" dirty="0" smtClean="0"/>
              <a:t>Notamos que</a:t>
            </a:r>
          </a:p>
          <a:p>
            <a:r>
              <a:rPr lang="es-PA" dirty="0" smtClean="0"/>
              <a:t>Y tenemos                                          que simboliza el producto de dos transformadas</a:t>
            </a:r>
            <a:endParaRPr lang="es-PA" dirty="0"/>
          </a:p>
          <a:p>
            <a:r>
              <a:rPr lang="es-PA" dirty="0" smtClean="0"/>
              <a:t> El producto de dos transformadas de Laplace es entonces</a:t>
            </a:r>
          </a:p>
          <a:p>
            <a:pPr lvl="1"/>
            <a:r>
              <a:rPr lang="es-PA" dirty="0"/>
              <a:t>c</a:t>
            </a:r>
            <a:r>
              <a:rPr lang="es-PA" dirty="0" smtClean="0"/>
              <a:t> +/-j*</a:t>
            </a:r>
            <a:r>
              <a:rPr lang="es-PA" dirty="0" err="1" smtClean="0"/>
              <a:t>inf</a:t>
            </a:r>
            <a:r>
              <a:rPr lang="es-PA" dirty="0" smtClean="0"/>
              <a:t> es paralelo al eje Imaginario </a:t>
            </a:r>
          </a:p>
          <a:p>
            <a:pPr lvl="1"/>
            <a:r>
              <a:rPr lang="es-PA" dirty="0" err="1" smtClean="0"/>
              <a:t>Semicirculo</a:t>
            </a:r>
            <a:r>
              <a:rPr lang="es-PA" dirty="0" smtClean="0"/>
              <a:t> izq. del plano</a:t>
            </a:r>
          </a:p>
          <a:p>
            <a:pPr lvl="1"/>
            <a:r>
              <a:rPr lang="es-PA" dirty="0" smtClean="0"/>
              <a:t>La ecuación entonces se reescribe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 es el semicírculo de radio infinito a la </a:t>
            </a:r>
            <a:r>
              <a:rPr lang="es-PA" dirty="0" err="1" smtClean="0">
                <a:sym typeface="Symbol" panose="05050102010706020507" pitchFamily="18" charset="2"/>
              </a:rPr>
              <a:t>izq</a:t>
            </a:r>
            <a:r>
              <a:rPr lang="es-PA" dirty="0" smtClean="0">
                <a:sym typeface="Symbol" panose="05050102010706020507" pitchFamily="18" charset="2"/>
              </a:rPr>
              <a:t> o der del plano p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Analizando el lado izq. tenemos la función de transferencia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007" y="1953522"/>
            <a:ext cx="2658539" cy="4677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659" y="2421228"/>
            <a:ext cx="2705886" cy="4378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072" y="2421228"/>
            <a:ext cx="1652651" cy="4378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617" y="2859110"/>
            <a:ext cx="3133725" cy="495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3860" y="2841980"/>
            <a:ext cx="2980185" cy="51243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/>
          <a:srcRect b="10579"/>
          <a:stretch/>
        </p:blipFill>
        <p:spPr>
          <a:xfrm>
            <a:off x="2456686" y="3334555"/>
            <a:ext cx="2308326" cy="4370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9258" y="3700003"/>
            <a:ext cx="2836930" cy="10406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6579" y="4626444"/>
            <a:ext cx="3042918" cy="8599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1545" y="5702583"/>
            <a:ext cx="917604" cy="49111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9762" y="4740686"/>
            <a:ext cx="1818781" cy="207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2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Evaluación e la integral de </a:t>
            </a:r>
            <a:r>
              <a:rPr lang="es-PA" dirty="0" err="1" smtClean="0"/>
              <a:t>convolución</a:t>
            </a:r>
            <a:r>
              <a:rPr lang="es-PA" dirty="0" smtClean="0"/>
              <a:t> semiplano izquierdo</a:t>
            </a:r>
          </a:p>
          <a:p>
            <a:r>
              <a:rPr lang="es-PA" dirty="0" smtClean="0"/>
              <a:t>Teniendo ambos planos                                        evaluamos el izquierdo </a:t>
            </a:r>
          </a:p>
          <a:p>
            <a:r>
              <a:rPr lang="es-PA" dirty="0" smtClean="0"/>
              <a:t>Recordando que se </a:t>
            </a:r>
            <a:r>
              <a:rPr lang="es-PA" dirty="0" err="1" smtClean="0"/>
              <a:t>evalua</a:t>
            </a:r>
            <a:r>
              <a:rPr lang="es-PA" dirty="0" smtClean="0"/>
              <a:t> de la siguiente manera</a:t>
            </a:r>
          </a:p>
          <a:p>
            <a:r>
              <a:rPr lang="es-PA" dirty="0" smtClean="0"/>
              <a:t>Sustituyendo z = </a:t>
            </a:r>
            <a:r>
              <a:rPr lang="es-PA" dirty="0" err="1" smtClean="0"/>
              <a:t>e^Ts</a:t>
            </a:r>
            <a:r>
              <a:rPr lang="es-PA" dirty="0" smtClean="0"/>
              <a:t> tenemos                                 y expresado de p a s</a:t>
            </a:r>
          </a:p>
          <a:p>
            <a:r>
              <a:rPr lang="es-PA" dirty="0" smtClean="0"/>
              <a:t>Para un polo sencillo y doble tenemos 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825" y="2383933"/>
            <a:ext cx="2552700" cy="647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369" y="2383933"/>
            <a:ext cx="2257425" cy="4857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258" y="2949263"/>
            <a:ext cx="2966362" cy="4206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298" y="3333806"/>
            <a:ext cx="2160837" cy="4173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4342" y="3369947"/>
            <a:ext cx="2609111" cy="4475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4250" y="3839814"/>
            <a:ext cx="1799428" cy="45619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248" y="3853640"/>
            <a:ext cx="2758583" cy="68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5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Ejemplo, resolver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204" y="1966401"/>
            <a:ext cx="1467609" cy="5707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b="2702"/>
          <a:stretch/>
        </p:blipFill>
        <p:spPr>
          <a:xfrm>
            <a:off x="1027713" y="2639710"/>
            <a:ext cx="7449912" cy="32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8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Evaluación de la </a:t>
            </a:r>
            <a:r>
              <a:rPr lang="es-PA" dirty="0" err="1" smtClean="0"/>
              <a:t>convolución</a:t>
            </a:r>
            <a:r>
              <a:rPr lang="es-PA" dirty="0" smtClean="0"/>
              <a:t> integral en el plano derecho</a:t>
            </a:r>
          </a:p>
          <a:p>
            <a:r>
              <a:rPr lang="es-PA" dirty="0" smtClean="0"/>
              <a:t>La ecuación ahora queda escrita</a:t>
            </a:r>
          </a:p>
          <a:p>
            <a:pPr lvl="1"/>
            <a:r>
              <a:rPr lang="es-PA" dirty="0" smtClean="0"/>
              <a:t>Considerar el denominador de dos casos</a:t>
            </a:r>
          </a:p>
          <a:p>
            <a:pPr lvl="2"/>
            <a:r>
              <a:rPr lang="es-PA" dirty="0" smtClean="0"/>
              <a:t>2 grados del numerador</a:t>
            </a:r>
          </a:p>
          <a:p>
            <a:pPr lvl="2"/>
            <a:r>
              <a:rPr lang="es-PA" dirty="0" smtClean="0"/>
              <a:t>1 grado del denominador</a:t>
            </a:r>
          </a:p>
          <a:p>
            <a:r>
              <a:rPr lang="es-PA" dirty="0" smtClean="0"/>
              <a:t>Caso 1: Denominador X(s) con más de 1 grado de libertad (den)</a:t>
            </a:r>
          </a:p>
          <a:p>
            <a:r>
              <a:rPr lang="es-PA" dirty="0" err="1" smtClean="0"/>
              <a:t>Tenemo</a:t>
            </a:r>
            <a:r>
              <a:rPr lang="es-PA" dirty="0" smtClean="0"/>
              <a:t>	s				  y en este caso</a:t>
            </a:r>
          </a:p>
          <a:p>
            <a:r>
              <a:rPr lang="es-PA" dirty="0" smtClean="0"/>
              <a:t>Caso 2:  1 solo grado de libertad en numerador y denominador</a:t>
            </a:r>
          </a:p>
          <a:p>
            <a:r>
              <a:rPr lang="es-PA" dirty="0" smtClean="0"/>
              <a:t>Queda simplificado a  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13" y="1291216"/>
            <a:ext cx="3357093" cy="33804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879" y="2517811"/>
            <a:ext cx="3021908" cy="9272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736" y="4472421"/>
            <a:ext cx="1723282" cy="39850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288" y="4472421"/>
            <a:ext cx="2022728" cy="4024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787" y="4481175"/>
            <a:ext cx="2286000" cy="381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304" y="5314670"/>
            <a:ext cx="2314575" cy="533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0007" y="5314670"/>
            <a:ext cx="2884259" cy="54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3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Ejemplo.  Demostrar que X*(s= es </a:t>
            </a:r>
            <a:r>
              <a:rPr lang="es-PA" dirty="0" err="1" smtClean="0"/>
              <a:t>períodica</a:t>
            </a:r>
            <a:r>
              <a:rPr lang="es-PA" dirty="0" smtClean="0"/>
              <a:t> a 2</a:t>
            </a:r>
            <a:r>
              <a:rPr lang="es-PA" dirty="0" smtClean="0">
                <a:sym typeface="Symbol" panose="05050102010706020507" pitchFamily="18" charset="2"/>
              </a:rPr>
              <a:t>/w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Partimos de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Por ende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Reemplazando k + h = m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Tenemos entonces que es una función </a:t>
            </a:r>
            <a:r>
              <a:rPr lang="es-PA" dirty="0" err="1" smtClean="0">
                <a:sym typeface="Symbol" panose="05050102010706020507" pitchFamily="18" charset="2"/>
              </a:rPr>
              <a:t>períodica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Entonces  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352" y="2497359"/>
            <a:ext cx="3676733" cy="8253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352" y="3538932"/>
            <a:ext cx="4189561" cy="65958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454" y="4480397"/>
            <a:ext cx="4767848" cy="62370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051" y="5385982"/>
            <a:ext cx="4052863" cy="53506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967" y="5981163"/>
            <a:ext cx="3298737" cy="3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7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Obteniendo la transformada Z en función del Z.O.H</a:t>
            </a:r>
          </a:p>
          <a:p>
            <a:r>
              <a:rPr lang="es-PA" dirty="0" smtClean="0"/>
              <a:t>Tenemos que la función de transferencia es                            de la cual necesitamos Z[X(s)]</a:t>
            </a:r>
          </a:p>
          <a:p>
            <a:r>
              <a:rPr lang="es-PA" dirty="0" smtClean="0"/>
              <a:t>Podemos reescribirla                                              note que G1(s) = G(s)/s y considere </a:t>
            </a:r>
          </a:p>
          <a:p>
            <a:r>
              <a:rPr lang="es-PA" dirty="0" smtClean="0"/>
              <a:t>Como es el producto de dos transformadas de Laplace</a:t>
            </a:r>
          </a:p>
          <a:p>
            <a:r>
              <a:rPr lang="es-PA" dirty="0" smtClean="0"/>
              <a:t>Tenemos al evaluar cada </a:t>
            </a:r>
            <a:r>
              <a:rPr lang="es-PA" dirty="0" err="1" smtClean="0"/>
              <a:t>conjuto</a:t>
            </a:r>
            <a:r>
              <a:rPr lang="es-PA" dirty="0" smtClean="0"/>
              <a:t>                                así  </a:t>
            </a:r>
          </a:p>
          <a:p>
            <a:r>
              <a:rPr lang="es-PA" dirty="0" smtClean="0"/>
              <a:t>Por lo tanto </a:t>
            </a:r>
          </a:p>
          <a:p>
            <a:r>
              <a:rPr lang="es-PA" dirty="0" smtClean="0"/>
              <a:t>Quedando para x1(t)                                           y para cada expresión</a:t>
            </a:r>
          </a:p>
          <a:p>
            <a:r>
              <a:rPr lang="es-PA" dirty="0" smtClean="0"/>
              <a:t>La transformada Z final es  </a:t>
            </a:r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66" y="4200079"/>
            <a:ext cx="1694140" cy="5039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011" y="2887257"/>
            <a:ext cx="3003116" cy="4636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4678" y="2964162"/>
            <a:ext cx="1276350" cy="3143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210" y="3350896"/>
            <a:ext cx="2085793" cy="4011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5045" y="3350896"/>
            <a:ext cx="2235983" cy="65443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1369" y="3739391"/>
            <a:ext cx="2019300" cy="6572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1495" y="3752010"/>
            <a:ext cx="2085975" cy="7810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7350" y="3228975"/>
            <a:ext cx="1257300" cy="4000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7514" y="4661584"/>
            <a:ext cx="2715389" cy="40888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8476" y="4577595"/>
            <a:ext cx="1962150" cy="10096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5927" y="5110995"/>
            <a:ext cx="25431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Obteniendo la transformada Z del F.O.H.</a:t>
            </a:r>
          </a:p>
          <a:p>
            <a:r>
              <a:rPr lang="es-PA" dirty="0" smtClean="0"/>
              <a:t>Ahora </a:t>
            </a:r>
          </a:p>
          <a:p>
            <a:r>
              <a:rPr lang="es-PA" dirty="0" smtClean="0"/>
              <a:t>Entonces la transformada Z se puede conseguir X(s) = Gh1(s)*G(s) =</a:t>
            </a:r>
          </a:p>
          <a:p>
            <a:r>
              <a:rPr lang="es-PA" dirty="0" smtClean="0"/>
              <a:t>Escrito de otra forma</a:t>
            </a:r>
          </a:p>
          <a:p>
            <a:r>
              <a:rPr lang="es-PA" dirty="0" smtClean="0"/>
              <a:t>Y finalmente se puede obtener la ecuación general 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23" y="2424850"/>
            <a:ext cx="1866900" cy="5143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444" y="2756079"/>
            <a:ext cx="2356999" cy="5918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122" y="3294618"/>
            <a:ext cx="2497067" cy="5561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742" y="3616125"/>
            <a:ext cx="3199334" cy="137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Obtener la transformada Z de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061" y="1853248"/>
            <a:ext cx="2028106" cy="72528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503" y="2794715"/>
            <a:ext cx="4811600" cy="349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Muestreo</a:t>
            </a:r>
          </a:p>
          <a:p>
            <a:pPr lvl="1"/>
            <a:r>
              <a:rPr lang="es-PA" dirty="0" smtClean="0"/>
              <a:t>La señal es representada correctamente si la entrada es muestreada a una frecuencia mayor</a:t>
            </a:r>
          </a:p>
          <a:p>
            <a:pPr lvl="1"/>
            <a:r>
              <a:rPr lang="es-PA" dirty="0" smtClean="0"/>
              <a:t>Existe una mínima frecuencia a la cual la señal de salida puede ser representada</a:t>
            </a:r>
          </a:p>
          <a:p>
            <a:pPr lvl="1"/>
            <a:r>
              <a:rPr lang="es-PA" dirty="0" smtClean="0"/>
              <a:t>Asumimos también que es una señal limpia</a:t>
            </a:r>
          </a:p>
          <a:p>
            <a:pPr lvl="1"/>
            <a:r>
              <a:rPr lang="es-PA" dirty="0" smtClean="0"/>
              <a:t>En resumen si </a:t>
            </a:r>
            <a:r>
              <a:rPr lang="es-PA" dirty="0" err="1" smtClean="0"/>
              <a:t>ws</a:t>
            </a:r>
            <a:r>
              <a:rPr lang="es-PA" dirty="0" smtClean="0"/>
              <a:t> esta entre 2</a:t>
            </a:r>
            <a:r>
              <a:rPr lang="es-PA" dirty="0" smtClean="0">
                <a:sym typeface="Symbol" panose="05050102010706020507" pitchFamily="18" charset="2"/>
              </a:rPr>
              <a:t>T la señal se debe muestrear a más de 2w1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Analiticamente</a:t>
            </a:r>
            <a:r>
              <a:rPr lang="es-PA" dirty="0" smtClean="0">
                <a:sym typeface="Symbol" panose="05050102010706020507" pitchFamily="18" charset="2"/>
              </a:rPr>
              <a:t> tenemos  la figura superior  y necesitamos el </a:t>
            </a:r>
            <a:r>
              <a:rPr lang="es-PA" dirty="0" err="1" smtClean="0">
                <a:sym typeface="Symbol" panose="05050102010706020507" pitchFamily="18" charset="2"/>
              </a:rPr>
              <a:t>esepctro</a:t>
            </a:r>
            <a:r>
              <a:rPr lang="es-PA" dirty="0" smtClean="0">
                <a:sym typeface="Symbol" panose="05050102010706020507" pitchFamily="18" charset="2"/>
              </a:rPr>
              <a:t> de x*(t)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espectro s = </a:t>
            </a:r>
            <a:r>
              <a:rPr lang="es-PA" dirty="0" err="1" smtClean="0">
                <a:sym typeface="Symbol" panose="05050102010706020507" pitchFamily="18" charset="2"/>
              </a:rPr>
              <a:t>wj</a:t>
            </a:r>
            <a:r>
              <a:rPr lang="es-PA" dirty="0" smtClean="0">
                <a:sym typeface="Symbol" panose="05050102010706020507" pitchFamily="18" charset="2"/>
              </a:rPr>
              <a:t>                                                                      y como X*(s) = X*(s  </a:t>
            </a:r>
            <a:r>
              <a:rPr lang="es-PA" dirty="0" err="1" smtClean="0">
                <a:sym typeface="Symbol" panose="05050102010706020507" pitchFamily="18" charset="2"/>
              </a:rPr>
              <a:t>wj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 Para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&gt; 2w1															Para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&lt; 2w1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10" y="3614803"/>
            <a:ext cx="1055933" cy="5022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408" y="1372508"/>
            <a:ext cx="1910978" cy="116463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102" y="4464728"/>
            <a:ext cx="4611531" cy="8671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59" y="5487264"/>
            <a:ext cx="4739774" cy="137073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633" y="5331853"/>
            <a:ext cx="3361385" cy="140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2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45100" y="67236"/>
            <a:ext cx="6577263" cy="1985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El bloque inferior describe nuestro esquema digital</a:t>
            </a:r>
          </a:p>
          <a:p>
            <a:r>
              <a:rPr lang="es-PA" dirty="0" smtClean="0"/>
              <a:t>e(t) o la señal de error es muestreada a intervalos </a:t>
            </a:r>
            <a:r>
              <a:rPr lang="es-PA" i="1" dirty="0" smtClean="0"/>
              <a:t>T </a:t>
            </a:r>
          </a:p>
          <a:p>
            <a:pPr lvl="1"/>
            <a:r>
              <a:rPr lang="es-PA" dirty="0" smtClean="0"/>
              <a:t>El muestreo es el proceso en el cual una señal de tiempo continuo es convertida a tiempo discreto</a:t>
            </a:r>
          </a:p>
          <a:p>
            <a:pPr lvl="1"/>
            <a:r>
              <a:rPr lang="es-PA" dirty="0" smtClean="0"/>
              <a:t>Este paso se necesita porque el sistema es digital!</a:t>
            </a:r>
          </a:p>
          <a:p>
            <a:endParaRPr lang="es-PA" dirty="0"/>
          </a:p>
          <a:p>
            <a:pPr lvl="1"/>
            <a:endParaRPr lang="es-PA" dirty="0"/>
          </a:p>
        </p:txBody>
      </p:sp>
      <p:pic>
        <p:nvPicPr>
          <p:cNvPr id="1026" name="Picture 2" descr="\begin{figure}\centering&#10;\input{cont_block.pstex_t}\end{figure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06" y="331414"/>
            <a:ext cx="61912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70174" y="4440517"/>
            <a:ext cx="7379679" cy="15049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\begin{figure}\centering&#10;\input{discr_block.pstex_t}\end{figure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103" y="4440517"/>
            <a:ext cx="718185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54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A </a:t>
            </a:r>
            <a:r>
              <a:rPr lang="es-PA" dirty="0" err="1" smtClean="0"/>
              <a:t>ws</a:t>
            </a:r>
            <a:r>
              <a:rPr lang="es-PA" dirty="0" smtClean="0"/>
              <a:t> = 2</a:t>
            </a:r>
            <a:r>
              <a:rPr lang="es-PA" dirty="0" smtClean="0">
                <a:sym typeface="Symbol" panose="05050102010706020507" pitchFamily="18" charset="2"/>
              </a:rPr>
              <a:t>/T y |X(</a:t>
            </a:r>
            <a:r>
              <a:rPr lang="es-PA" dirty="0" err="1" smtClean="0">
                <a:sym typeface="Symbol" panose="05050102010706020507" pitchFamily="18" charset="2"/>
              </a:rPr>
              <a:t>jw</a:t>
            </a:r>
            <a:r>
              <a:rPr lang="es-PA" dirty="0" smtClean="0">
                <a:sym typeface="Symbol" panose="05050102010706020507" pitchFamily="18" charset="2"/>
              </a:rPr>
              <a:t>)|/T se le llama componente primaria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otras frecuencias son llamadas complementarias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Notar que la </a:t>
            </a:r>
            <a:r>
              <a:rPr lang="es-PA" dirty="0" err="1" smtClean="0">
                <a:sym typeface="Symbol" panose="05050102010706020507" pitchFamily="18" charset="2"/>
              </a:rPr>
              <a:t>funci´n</a:t>
            </a:r>
            <a:r>
              <a:rPr lang="es-PA" dirty="0" smtClean="0">
                <a:sym typeface="Symbol" panose="05050102010706020507" pitchFamily="18" charset="2"/>
              </a:rPr>
              <a:t> se repite cada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rad/s para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&gt; 2w1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&lt; 2w1 no aparecerá en el espectro debido a que esta filtra componentes menores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Frecuentemente se escogen a 10w1, 20w1, 30w1, etc. </a:t>
            </a:r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002" y="2069432"/>
            <a:ext cx="4071775" cy="117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9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Filtro paso bajo ideal</a:t>
            </a:r>
          </a:p>
          <a:p>
            <a:r>
              <a:rPr lang="es-PA" dirty="0" smtClean="0"/>
              <a:t>Ver figura para amplitud del espectro (0 si sale de ese rango)-&gt;</a:t>
            </a:r>
          </a:p>
          <a:p>
            <a:r>
              <a:rPr lang="es-PA" dirty="0" smtClean="0"/>
              <a:t>La idea de este filtro es atenuar y desaparecer frecuencias fuera de </a:t>
            </a:r>
            <a:r>
              <a:rPr lang="es-PA" dirty="0" err="1" smtClean="0"/>
              <a:t>ws</a:t>
            </a:r>
            <a:r>
              <a:rPr lang="es-PA" dirty="0" smtClean="0"/>
              <a:t>/2</a:t>
            </a:r>
          </a:p>
          <a:p>
            <a:r>
              <a:rPr lang="es-PA" dirty="0" smtClean="0"/>
              <a:t>Con esto podemos reconstruir las señales (amplitud 1/T para |Y(</a:t>
            </a:r>
            <a:r>
              <a:rPr lang="es-PA" dirty="0" err="1" smtClean="0"/>
              <a:t>jw</a:t>
            </a:r>
            <a:r>
              <a:rPr lang="es-PA" dirty="0" smtClean="0"/>
              <a:t>|)</a:t>
            </a:r>
          </a:p>
          <a:p>
            <a:pPr lvl="1"/>
            <a:r>
              <a:rPr lang="es-PA" dirty="0" smtClean="0"/>
              <a:t>No hay desfase</a:t>
            </a:r>
          </a:p>
          <a:p>
            <a:pPr lvl="1"/>
            <a:r>
              <a:rPr lang="es-PA" dirty="0" smtClean="0"/>
              <a:t>No hay componentes de alta frecuencia</a:t>
            </a:r>
          </a:p>
          <a:p>
            <a:r>
              <a:rPr lang="es-PA" dirty="0" smtClean="0"/>
              <a:t>Si la frecuencia es menor a la de Nyquist…</a:t>
            </a:r>
          </a:p>
          <a:p>
            <a:r>
              <a:rPr lang="es-PA" dirty="0" smtClean="0"/>
              <a:t>… el filtro no puede reconstruir la señal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428" y="2069432"/>
            <a:ext cx="2247025" cy="219838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728" y="4355431"/>
            <a:ext cx="54197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2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El filtro ideal no existe, sin embargo vamos a estudiarlo</a:t>
            </a:r>
          </a:p>
          <a:p>
            <a:r>
              <a:rPr lang="es-PA" dirty="0" smtClean="0"/>
              <a:t>Aplicando la transformada de Fourier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Finalmente si vemos la gráfica de g1(t) del filtro ideal</a:t>
            </a:r>
          </a:p>
          <a:p>
            <a:r>
              <a:rPr lang="es-PA" dirty="0" smtClean="0"/>
              <a:t>En resumen</a:t>
            </a:r>
          </a:p>
          <a:p>
            <a:pPr lvl="1"/>
            <a:r>
              <a:rPr lang="es-PA" dirty="0" smtClean="0"/>
              <a:t>Como el filtro ideal no existe y las señales de sistemas de control son de alta frecuencia</a:t>
            </a:r>
          </a:p>
          <a:p>
            <a:pPr lvl="1"/>
            <a:r>
              <a:rPr lang="es-PA" dirty="0" smtClean="0"/>
              <a:t>En práctica no es posible reconstruir exactamente la señal original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113" y="1966401"/>
            <a:ext cx="2872306" cy="5836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138" y="2550017"/>
            <a:ext cx="2200275" cy="17526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66" y="2665647"/>
            <a:ext cx="1830554" cy="5071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633" y="3426317"/>
            <a:ext cx="40386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4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Respuesta en frecuencia del Z.O.H.</a:t>
            </a:r>
          </a:p>
          <a:p>
            <a:r>
              <a:rPr lang="es-PA" dirty="0" smtClean="0"/>
              <a:t>Sustituyendo s = </a:t>
            </a:r>
            <a:r>
              <a:rPr lang="es-PA" dirty="0" err="1" smtClean="0"/>
              <a:t>wj</a:t>
            </a:r>
            <a:r>
              <a:rPr lang="es-PA" dirty="0" smtClean="0"/>
              <a:t> para ir al dominio de la frecuencia tenemos</a:t>
            </a:r>
          </a:p>
          <a:p>
            <a:r>
              <a:rPr lang="es-PA" dirty="0" smtClean="0"/>
              <a:t>La magnitud de Gh0(</a:t>
            </a:r>
            <a:r>
              <a:rPr lang="es-PA" dirty="0" err="1" smtClean="0"/>
              <a:t>wj</a:t>
            </a:r>
            <a:r>
              <a:rPr lang="es-PA" dirty="0" smtClean="0"/>
              <a:t>) </a:t>
            </a:r>
          </a:p>
          <a:p>
            <a:r>
              <a:rPr lang="es-PA" dirty="0" smtClean="0"/>
              <a:t>La grafica del ZOH se muestra debajo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Existen ganancias inferiores a 3ws/2 y 5ws/2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La magnitud debajo de los 3dB (0.637T) estamos a </a:t>
            </a:r>
            <a:r>
              <a:rPr lang="es-PA" dirty="0" err="1" smtClean="0"/>
              <a:t>ws</a:t>
            </a:r>
            <a:r>
              <a:rPr lang="es-PA" dirty="0" smtClean="0"/>
              <a:t>/2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Los otros componentes se atenúan hasta 0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Como no es lineal habrá distorsión si se ancla a un sistema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La fase se da cada k*</a:t>
            </a:r>
            <a:r>
              <a:rPr lang="es-PA" dirty="0" err="1" smtClean="0"/>
              <a:t>ws</a:t>
            </a:r>
            <a:r>
              <a:rPr lang="es-PA" dirty="0" smtClean="0"/>
              <a:t> un cambio de 180° a una w = k*</a:t>
            </a:r>
            <a:r>
              <a:rPr lang="es-PA" dirty="0" err="1" smtClean="0"/>
              <a:t>ws</a:t>
            </a:r>
            <a:r>
              <a:rPr lang="es-PA" dirty="0" smtClean="0"/>
              <a:t> = 2</a:t>
            </a:r>
            <a:r>
              <a:rPr lang="es-PA" dirty="0" smtClean="0">
                <a:sym typeface="Symbol" panose="05050102010706020507" pitchFamily="18" charset="2"/>
              </a:rPr>
              <a:t>k/T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_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145" y="1966401"/>
            <a:ext cx="1616707" cy="60937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029" y="1904262"/>
            <a:ext cx="3160162" cy="16503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13" y="2895532"/>
            <a:ext cx="2295463" cy="47873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9" y="3913927"/>
            <a:ext cx="1804018" cy="27275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576" y="5331854"/>
            <a:ext cx="3440509" cy="119971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/>
          <a:srcRect t="53994"/>
          <a:stretch/>
        </p:blipFill>
        <p:spPr>
          <a:xfrm>
            <a:off x="9383428" y="5331854"/>
            <a:ext cx="2752725" cy="14942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7"/>
          <a:srcRect b="50496"/>
          <a:stretch/>
        </p:blipFill>
        <p:spPr>
          <a:xfrm>
            <a:off x="6535557" y="5249701"/>
            <a:ext cx="2752725" cy="16079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5278" y="3794439"/>
            <a:ext cx="19145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3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 fontScale="92500"/>
          </a:bodyPr>
          <a:lstStyle/>
          <a:p>
            <a:r>
              <a:rPr lang="es-PA" dirty="0" smtClean="0"/>
              <a:t>Comparación de un ZOH y un filtro ideal</a:t>
            </a:r>
          </a:p>
          <a:p>
            <a:pPr lvl="1"/>
            <a:r>
              <a:rPr lang="es-PA" dirty="0" smtClean="0"/>
              <a:t>Las magnitudes en este caso se normalizaron</a:t>
            </a:r>
          </a:p>
          <a:p>
            <a:pPr lvl="1"/>
            <a:r>
              <a:rPr lang="es-PA" dirty="0" smtClean="0"/>
              <a:t>No asuma que el ZOH es un filtro paso bajo (funciona mal)</a:t>
            </a:r>
          </a:p>
          <a:p>
            <a:pPr lvl="1"/>
            <a:r>
              <a:rPr lang="es-PA" dirty="0" smtClean="0"/>
              <a:t>Debemos incluir un filtro paso bajo siempre luego del ZOH</a:t>
            </a:r>
            <a:endParaRPr lang="es-PA" dirty="0"/>
          </a:p>
          <a:p>
            <a:r>
              <a:rPr lang="es-PA" dirty="0" err="1" smtClean="0"/>
              <a:t>Folding</a:t>
            </a:r>
            <a:r>
              <a:rPr lang="es-PA" dirty="0" smtClean="0"/>
              <a:t> (error de doblamiento)</a:t>
            </a:r>
          </a:p>
          <a:p>
            <a:pPr lvl="1"/>
            <a:r>
              <a:rPr lang="es-PA" dirty="0" smtClean="0"/>
              <a:t>Cuando se </a:t>
            </a:r>
            <a:r>
              <a:rPr lang="es-PA" dirty="0" err="1" smtClean="0"/>
              <a:t>superpoen</a:t>
            </a:r>
            <a:r>
              <a:rPr lang="es-PA" dirty="0" smtClean="0"/>
              <a:t> las frecuencias en el espectro</a:t>
            </a:r>
          </a:p>
          <a:p>
            <a:pPr lvl="1"/>
            <a:r>
              <a:rPr lang="es-PA" dirty="0" smtClean="0"/>
              <a:t>La frecuencia de </a:t>
            </a:r>
            <a:r>
              <a:rPr lang="es-PA" dirty="0" err="1" smtClean="0"/>
              <a:t>nyquis</a:t>
            </a:r>
            <a:r>
              <a:rPr lang="es-PA" dirty="0" smtClean="0"/>
              <a:t> </a:t>
            </a:r>
            <a:r>
              <a:rPr lang="es-PA" dirty="0" err="1" smtClean="0"/>
              <a:t>wn</a:t>
            </a:r>
            <a:r>
              <a:rPr lang="es-PA" dirty="0" smtClean="0"/>
              <a:t> = </a:t>
            </a:r>
            <a:r>
              <a:rPr lang="es-PA" dirty="0" err="1" smtClean="0"/>
              <a:t>ws</a:t>
            </a:r>
            <a:r>
              <a:rPr lang="es-PA" dirty="0" smtClean="0"/>
              <a:t>/2 = </a:t>
            </a:r>
            <a:r>
              <a:rPr lang="es-PA" dirty="0" smtClean="0">
                <a:sym typeface="Symbol" panose="05050102010706020507" pitchFamily="18" charset="2"/>
              </a:rPr>
              <a:t>/T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 la realidad siempre hay componentes de alta </a:t>
            </a:r>
            <a:r>
              <a:rPr lang="es-PA" dirty="0" err="1" smtClean="0">
                <a:sym typeface="Symbol" panose="05050102010706020507" pitchFamily="18" charset="2"/>
              </a:rPr>
              <a:t>frec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Siempre existirá algo de </a:t>
            </a:r>
            <a:r>
              <a:rPr lang="es-PA" dirty="0" err="1" smtClean="0">
                <a:sym typeface="Symbol" panose="05050102010706020507" pitchFamily="18" charset="2"/>
              </a:rPr>
              <a:t>folding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Por ejemplo señales eléctricas tienen </a:t>
            </a:r>
            <a:r>
              <a:rPr lang="es-PA" dirty="0" err="1" smtClean="0">
                <a:sym typeface="Symbol" panose="05050102010706020507" pitchFamily="18" charset="2"/>
              </a:rPr>
              <a:t>freq</a:t>
            </a:r>
            <a:r>
              <a:rPr lang="es-PA" dirty="0" smtClean="0">
                <a:sym typeface="Symbol" panose="05050102010706020507" pitchFamily="18" charset="2"/>
              </a:rPr>
              <a:t>. De 60 a 400, las de 400 aparecerán sobre las bajas frecuencias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Señales superiores 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/2 aparecerán en el rango de 0 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/2 y también un componente de </a:t>
            </a:r>
            <a:r>
              <a:rPr lang="es-PA" dirty="0" err="1" smtClean="0">
                <a:sym typeface="Symbol" panose="05050102010706020507" pitchFamily="18" charset="2"/>
              </a:rPr>
              <a:t>frec</a:t>
            </a:r>
            <a:r>
              <a:rPr lang="es-PA" dirty="0" smtClean="0">
                <a:sym typeface="Symbol" panose="05050102010706020507" pitchFamily="18" charset="2"/>
              </a:rPr>
              <a:t>. 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384" y="2069432"/>
            <a:ext cx="3549069" cy="167881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230" y="3860173"/>
            <a:ext cx="3498962" cy="18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5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err="1" smtClean="0"/>
              <a:t>Aliasing</a:t>
            </a:r>
            <a:r>
              <a:rPr lang="es-PA" dirty="0" smtClean="0"/>
              <a:t> (traslape)</a:t>
            </a:r>
          </a:p>
          <a:p>
            <a:pPr lvl="1"/>
            <a:r>
              <a:rPr lang="es-PA" dirty="0" smtClean="0"/>
              <a:t>Ocurre para frecuencias menores a </a:t>
            </a:r>
            <a:r>
              <a:rPr lang="es-PA" dirty="0" err="1" smtClean="0"/>
              <a:t>ws</a:t>
            </a:r>
            <a:r>
              <a:rPr lang="es-PA" dirty="0" smtClean="0"/>
              <a:t> &lt; 2w1</a:t>
            </a:r>
          </a:p>
          <a:p>
            <a:pPr lvl="1"/>
            <a:r>
              <a:rPr lang="es-PA" dirty="0" smtClean="0"/>
              <a:t>Si tenemos una frecuencia w2 (digamos de </a:t>
            </a:r>
            <a:r>
              <a:rPr lang="es-PA" dirty="0" err="1" smtClean="0"/>
              <a:t>aliasing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La frecuencia se </a:t>
            </a:r>
            <a:r>
              <a:rPr lang="es-PA" dirty="0" err="1" smtClean="0"/>
              <a:t>somente</a:t>
            </a:r>
            <a:r>
              <a:rPr lang="es-PA" dirty="0" smtClean="0"/>
              <a:t> a dos componentes de magnitud</a:t>
            </a:r>
          </a:p>
          <a:p>
            <a:pPr lvl="1"/>
            <a:r>
              <a:rPr lang="es-PA" dirty="0" smtClean="0"/>
              <a:t>Tenemos una nueva frecuencia n*</a:t>
            </a:r>
            <a:r>
              <a:rPr lang="es-PA" dirty="0" err="1" smtClean="0"/>
              <a:t>ws</a:t>
            </a:r>
            <a:r>
              <a:rPr lang="es-PA" dirty="0" smtClean="0"/>
              <a:t> </a:t>
            </a:r>
            <a:r>
              <a:rPr lang="es-PA" dirty="0" smtClean="0">
                <a:sym typeface="Symbol" panose="05050102010706020507" pitchFamily="18" charset="2"/>
              </a:rPr>
              <a:t> w2, llamamos entonces que se da </a:t>
            </a:r>
            <a:r>
              <a:rPr lang="es-PA" dirty="0" err="1" smtClean="0">
                <a:sym typeface="Symbol" panose="05050102010706020507" pitchFamily="18" charset="2"/>
              </a:rPr>
              <a:t>aliasing</a:t>
            </a:r>
            <a:r>
              <a:rPr lang="es-PA" dirty="0" smtClean="0">
                <a:sym typeface="Symbol" panose="05050102010706020507" pitchFamily="18" charset="2"/>
              </a:rPr>
              <a:t> a w2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También si la señal se muestrea menor y hay </a:t>
            </a:r>
            <a:r>
              <a:rPr lang="es-PA" dirty="0" err="1" smtClean="0">
                <a:sym typeface="Symbol" panose="05050102010706020507" pitchFamily="18" charset="2"/>
              </a:rPr>
              <a:t>compoenntes</a:t>
            </a:r>
            <a:r>
              <a:rPr lang="es-PA" dirty="0" smtClean="0">
                <a:sym typeface="Symbol" panose="05050102010706020507" pitchFamily="18" charset="2"/>
              </a:rPr>
              <a:t> de alta </a:t>
            </a:r>
            <a:r>
              <a:rPr lang="es-PA" dirty="0" err="1" smtClean="0">
                <a:sym typeface="Symbol" panose="05050102010706020507" pitchFamily="18" charset="2"/>
              </a:rPr>
              <a:t>frec</a:t>
            </a:r>
            <a:r>
              <a:rPr lang="es-PA" dirty="0" smtClean="0">
                <a:sym typeface="Symbol" panose="05050102010706020507" pitchFamily="18" charset="2"/>
              </a:rPr>
              <a:t>. </a:t>
            </a:r>
            <a:r>
              <a:rPr lang="es-PA" dirty="0">
                <a:sym typeface="Symbol" panose="05050102010706020507" pitchFamily="18" charset="2"/>
              </a:rPr>
              <a:t>o</a:t>
            </a:r>
            <a:r>
              <a:rPr lang="es-PA" dirty="0" smtClean="0">
                <a:sym typeface="Symbol" panose="05050102010706020507" pitchFamily="18" charset="2"/>
              </a:rPr>
              <a:t>curre el </a:t>
            </a:r>
            <a:r>
              <a:rPr lang="es-PA" dirty="0" err="1" smtClean="0">
                <a:sym typeface="Symbol" panose="05050102010706020507" pitchFamily="18" charset="2"/>
              </a:rPr>
              <a:t>folding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Modos de evadirlo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Muestrear a frecuencias sobre 2*w1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Utilizar una etapa de </a:t>
            </a:r>
            <a:r>
              <a:rPr lang="es-PA" dirty="0" err="1" smtClean="0">
                <a:sym typeface="Symbol" panose="05050102010706020507" pitchFamily="18" charset="2"/>
              </a:rPr>
              <a:t>prefiltrado</a:t>
            </a:r>
            <a:r>
              <a:rPr lang="es-PA" dirty="0" smtClean="0">
                <a:sym typeface="Symbol" panose="05050102010706020507" pitchFamily="18" charset="2"/>
              </a:rPr>
              <a:t> que solo deje pasar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&gt; 2w1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8197" b="9018"/>
          <a:stretch/>
        </p:blipFill>
        <p:spPr>
          <a:xfrm>
            <a:off x="7866375" y="3271234"/>
            <a:ext cx="3045276" cy="3992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20" y="4419826"/>
            <a:ext cx="4449312" cy="23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4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6969569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Oscilación oculta</a:t>
            </a:r>
          </a:p>
          <a:p>
            <a:pPr lvl="1"/>
            <a:r>
              <a:rPr lang="es-PA" dirty="0" smtClean="0"/>
              <a:t>Si tenemos una señal x(t) = x1(t) + x2(t) = </a:t>
            </a:r>
            <a:r>
              <a:rPr lang="es-PA" dirty="0" err="1" smtClean="0"/>
              <a:t>sint</a:t>
            </a:r>
            <a:r>
              <a:rPr lang="es-PA" dirty="0" smtClean="0"/>
              <a:t> + sin3t</a:t>
            </a:r>
          </a:p>
          <a:p>
            <a:pPr lvl="1"/>
            <a:r>
              <a:rPr lang="es-PA" dirty="0" smtClean="0"/>
              <a:t>t = 0, 2</a:t>
            </a:r>
            <a:r>
              <a:rPr lang="es-PA" dirty="0" smtClean="0">
                <a:sym typeface="Symbol" panose="05050102010706020507" pitchFamily="18" charset="2"/>
              </a:rPr>
              <a:t>/3</a:t>
            </a:r>
            <a:r>
              <a:rPr lang="es-PA" dirty="0">
                <a:sym typeface="Symbol" panose="05050102010706020507" pitchFamily="18" charset="2"/>
              </a:rPr>
              <a:t>, </a:t>
            </a:r>
            <a:r>
              <a:rPr lang="es-PA" dirty="0" smtClean="0">
                <a:sym typeface="Symbol" panose="05050102010706020507" pitchFamily="18" charset="2"/>
              </a:rPr>
              <a:t>4/3, etc. (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= 3rad/s)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= 3 no aparecerá en la gráfica de salida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Aquellas oscilaciones antes de la señal de muestreo se llaman oscilaciones ocultas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546" y="2069432"/>
            <a:ext cx="4202028" cy="467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6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Función de Transferencia de Pulso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Transformada de Laplace es la relación de tiempo continuo</a:t>
            </a:r>
          </a:p>
          <a:p>
            <a:r>
              <a:rPr lang="es-PA" dirty="0" smtClean="0"/>
              <a:t>Transformada Z es la relación a tiempo discreto de la señal </a:t>
            </a:r>
            <a:r>
              <a:rPr lang="es-PA" dirty="0" err="1" smtClean="0"/>
              <a:t>muetreada</a:t>
            </a:r>
            <a:r>
              <a:rPr lang="es-PA" dirty="0" smtClean="0"/>
              <a:t> de entrada</a:t>
            </a:r>
          </a:p>
          <a:p>
            <a:r>
              <a:rPr lang="es-PA" dirty="0" smtClean="0"/>
              <a:t>Sumatoria de </a:t>
            </a:r>
            <a:r>
              <a:rPr lang="es-PA" dirty="0" err="1" smtClean="0"/>
              <a:t>Convolución</a:t>
            </a:r>
            <a:endParaRPr lang="es-PA" dirty="0" smtClean="0"/>
          </a:p>
          <a:p>
            <a:pPr lvl="1"/>
            <a:r>
              <a:rPr lang="es-PA" dirty="0" smtClean="0"/>
              <a:t>Considere el sistema de la figura derecha</a:t>
            </a:r>
          </a:p>
          <a:p>
            <a:pPr lvl="1"/>
            <a:r>
              <a:rPr lang="es-PA" dirty="0" smtClean="0"/>
              <a:t>Asuma </a:t>
            </a:r>
            <a:r>
              <a:rPr lang="es-PA" dirty="0" err="1" smtClean="0"/>
              <a:t>muestreadores</a:t>
            </a:r>
            <a:r>
              <a:rPr lang="es-PA" dirty="0" smtClean="0"/>
              <a:t> a la salida y entrada y G(s) de medio</a:t>
            </a:r>
          </a:p>
          <a:p>
            <a:pPr lvl="1"/>
            <a:r>
              <a:rPr lang="es-PA" dirty="0" smtClean="0"/>
              <a:t>La salida será</a:t>
            </a:r>
          </a:p>
          <a:p>
            <a:pPr lvl="1"/>
            <a:r>
              <a:rPr lang="es-PA" dirty="0" smtClean="0"/>
              <a:t>La salida está en función de la entrada y el </a:t>
            </a:r>
            <a:r>
              <a:rPr lang="es-PA" dirty="0" err="1" smtClean="0"/>
              <a:t>muestreador</a:t>
            </a:r>
            <a:r>
              <a:rPr lang="es-PA" dirty="0" smtClean="0"/>
              <a:t> de salida</a:t>
            </a:r>
          </a:p>
          <a:p>
            <a:pPr lvl="1"/>
            <a:r>
              <a:rPr lang="es-PA" dirty="0" smtClean="0"/>
              <a:t>En tiempo discreto sería  </a:t>
            </a:r>
          </a:p>
          <a:p>
            <a:pPr lvl="1"/>
            <a:r>
              <a:rPr lang="es-PA" dirty="0" smtClean="0"/>
              <a:t>X*(t) es la suma de los impulsos individuales </a:t>
            </a:r>
          </a:p>
          <a:p>
            <a:pPr lvl="1"/>
            <a:r>
              <a:rPr lang="es-PA" dirty="0" smtClean="0"/>
              <a:t>Como la respuesta no puede preceder la entrada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553" y="3054909"/>
            <a:ext cx="4152900" cy="1057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80" y="4112184"/>
            <a:ext cx="2408233" cy="44094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551" y="4481848"/>
            <a:ext cx="3455264" cy="50943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596" y="4954342"/>
            <a:ext cx="3086100" cy="4286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603" y="5112107"/>
            <a:ext cx="4906850" cy="8715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997" y="6166442"/>
            <a:ext cx="4784702" cy="67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0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Los valores de la salida g(</a:t>
            </a:r>
            <a:r>
              <a:rPr lang="es-PA" dirty="0" err="1" smtClean="0"/>
              <a:t>kT</a:t>
            </a:r>
            <a:r>
              <a:rPr lang="es-PA" dirty="0" smtClean="0"/>
              <a:t>) son la secuencia ponderada </a:t>
            </a:r>
          </a:p>
          <a:p>
            <a:r>
              <a:rPr lang="es-PA" dirty="0" smtClean="0"/>
              <a:t>Y como son para secuencias positivas tenemos</a:t>
            </a:r>
          </a:p>
          <a:p>
            <a:r>
              <a:rPr lang="es-PA" dirty="0" smtClean="0"/>
              <a:t>Note las discontinuidades</a:t>
            </a:r>
          </a:p>
          <a:p>
            <a:pPr lvl="1"/>
            <a:r>
              <a:rPr lang="es-PA" dirty="0" smtClean="0"/>
              <a:t>La salida y(t) es discontinua y diferente cada </a:t>
            </a:r>
            <a:r>
              <a:rPr lang="es-PA" dirty="0" err="1" smtClean="0"/>
              <a:t>kT</a:t>
            </a:r>
            <a:r>
              <a:rPr lang="es-PA" dirty="0" smtClean="0"/>
              <a:t>+</a:t>
            </a:r>
          </a:p>
          <a:p>
            <a:pPr lvl="1"/>
            <a:r>
              <a:rPr lang="es-PA" dirty="0" smtClean="0"/>
              <a:t>Esto se debe a los polos del numerador exceden a 1 al del den.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Para el caso inferior si el grado del denominador es mayor x 2 o más</a:t>
            </a:r>
          </a:p>
          <a:p>
            <a:pPr lvl="1"/>
            <a:r>
              <a:rPr lang="es-PA" dirty="0" smtClean="0"/>
              <a:t>Esta es continua</a:t>
            </a:r>
          </a:p>
          <a:p>
            <a:r>
              <a:rPr lang="es-PA" dirty="0" smtClean="0"/>
              <a:t>Para analizar sistemas discretos tenemos que recordar que …</a:t>
            </a:r>
          </a:p>
          <a:p>
            <a:r>
              <a:rPr lang="es-PA" dirty="0" smtClean="0"/>
              <a:t>… tenemos que tener una función G(s) con al menos más de …</a:t>
            </a:r>
          </a:p>
          <a:p>
            <a:r>
              <a:rPr lang="es-PA" dirty="0" smtClean="0"/>
              <a:t>… dos polos que ceros.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862" y="2069432"/>
            <a:ext cx="2172681" cy="4033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593" y="2472744"/>
            <a:ext cx="2095500" cy="885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835" y="2769271"/>
            <a:ext cx="2447415" cy="387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0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282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2052918"/>
            <a:ext cx="9732353" cy="4195481"/>
          </a:xfrm>
        </p:spPr>
        <p:txBody>
          <a:bodyPr>
            <a:normAutofit/>
          </a:bodyPr>
          <a:lstStyle/>
          <a:p>
            <a:r>
              <a:rPr lang="es-PA" dirty="0" smtClean="0"/>
              <a:t>La figura inferior muestra un filtro FIR (</a:t>
            </a:r>
            <a:r>
              <a:rPr lang="es-PA" dirty="0" err="1" smtClean="0"/>
              <a:t>Finite</a:t>
            </a:r>
            <a:r>
              <a:rPr lang="es-PA" dirty="0" smtClean="0"/>
              <a:t> Impulse Response)</a:t>
            </a:r>
          </a:p>
          <a:p>
            <a:pPr lvl="1"/>
            <a:r>
              <a:rPr lang="es-PA" dirty="0" smtClean="0"/>
              <a:t>(a) diagrama de bloques básico</a:t>
            </a:r>
          </a:p>
          <a:p>
            <a:pPr lvl="1"/>
            <a:r>
              <a:rPr lang="es-PA" dirty="0" smtClean="0"/>
              <a:t>(b) ilustración de la función a intervalos T y p como la duración de muestreo.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199" y="3237400"/>
            <a:ext cx="5321301" cy="347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7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Para la función de transferencia de pulso</a:t>
            </a:r>
          </a:p>
          <a:p>
            <a:r>
              <a:rPr lang="es-PA" dirty="0" smtClean="0"/>
              <a:t>Su transformada Z es –&gt;  </a:t>
            </a:r>
          </a:p>
          <a:p>
            <a:r>
              <a:rPr lang="es-PA" dirty="0" smtClean="0"/>
              <a:t>Teniendo G(z) = Y(z)/X(z) podemos encontrar la </a:t>
            </a:r>
            <a:r>
              <a:rPr lang="es-PA" dirty="0" err="1" smtClean="0"/>
              <a:t>func</a:t>
            </a:r>
            <a:r>
              <a:rPr lang="es-PA" dirty="0" smtClean="0"/>
              <a:t>. de </a:t>
            </a:r>
            <a:r>
              <a:rPr lang="es-PA" dirty="0" err="1" smtClean="0"/>
              <a:t>transf</a:t>
            </a:r>
            <a:r>
              <a:rPr lang="es-PA" dirty="0" smtClean="0"/>
              <a:t>.</a:t>
            </a:r>
          </a:p>
          <a:p>
            <a:r>
              <a:rPr lang="es-PA" dirty="0" smtClean="0"/>
              <a:t>A esta G(z) se le llama función de transferencia de pulso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G(z) es la transformada z de la </a:t>
            </a:r>
            <a:r>
              <a:rPr lang="es-PA" dirty="0" err="1" smtClean="0"/>
              <a:t>kronecker</a:t>
            </a:r>
            <a:r>
              <a:rPr lang="es-PA" dirty="0" smtClean="0"/>
              <a:t> delta </a:t>
            </a:r>
          </a:p>
          <a:p>
            <a:r>
              <a:rPr lang="es-PA" dirty="0" smtClean="0"/>
              <a:t>Como                                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821" y="1961340"/>
            <a:ext cx="4656559" cy="4390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859" y="2508479"/>
            <a:ext cx="2784521" cy="238830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133" y="3821157"/>
            <a:ext cx="3515653" cy="78948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124" y="4718729"/>
            <a:ext cx="2691795" cy="5280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158" y="5077546"/>
            <a:ext cx="2067653" cy="4414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641" y="5077546"/>
            <a:ext cx="1675896" cy="50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8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Transformada de Laplace * de la señal que envuelve ambas (ordinaria y función de Laplace *)</a:t>
            </a:r>
          </a:p>
          <a:p>
            <a:r>
              <a:rPr lang="es-PA" dirty="0" smtClean="0"/>
              <a:t>* simboliza que son muestreadas, las otras no</a:t>
            </a:r>
          </a:p>
          <a:p>
            <a:r>
              <a:rPr lang="es-PA" dirty="0" smtClean="0"/>
              <a:t>Debemos conseguir o </a:t>
            </a:r>
            <a:r>
              <a:rPr lang="es-PA" dirty="0" err="1" smtClean="0"/>
              <a:t>discretizar</a:t>
            </a:r>
            <a:r>
              <a:rPr lang="es-PA" dirty="0" smtClean="0"/>
              <a:t> la función                             para analizarla</a:t>
            </a:r>
          </a:p>
          <a:p>
            <a:r>
              <a:rPr lang="es-PA" dirty="0" smtClean="0"/>
              <a:t>X*(s) = X*(s + </a:t>
            </a:r>
            <a:r>
              <a:rPr lang="es-PA" dirty="0" err="1" smtClean="0"/>
              <a:t>wj</a:t>
            </a:r>
            <a:r>
              <a:rPr lang="es-PA" dirty="0" smtClean="0"/>
              <a:t>, k) para k = 0,1, 2</a:t>
            </a:r>
          </a:p>
          <a:p>
            <a:r>
              <a:rPr lang="es-PA" dirty="0" smtClean="0"/>
              <a:t>Podemos entonces separar al muestrear las </a:t>
            </a:r>
            <a:r>
              <a:rPr lang="es-PA" dirty="0" err="1" smtClean="0"/>
              <a:t>tranformadas</a:t>
            </a:r>
            <a:endParaRPr lang="es-PA" dirty="0" smtClean="0"/>
          </a:p>
          <a:p>
            <a:r>
              <a:rPr lang="es-PA" dirty="0" smtClean="0"/>
              <a:t>Finalmente podemos representar esta función modelada </a:t>
            </a:r>
          </a:p>
          <a:p>
            <a:r>
              <a:rPr lang="es-PA" dirty="0" smtClean="0"/>
              <a:t>Si </a:t>
            </a:r>
            <a:r>
              <a:rPr lang="es-PA" dirty="0" err="1" smtClean="0"/>
              <a:t>amplicamos</a:t>
            </a:r>
            <a:r>
              <a:rPr lang="es-PA" dirty="0" smtClean="0"/>
              <a:t> la </a:t>
            </a:r>
            <a:r>
              <a:rPr lang="es-PA" dirty="0" err="1" smtClean="0"/>
              <a:t>transf</a:t>
            </a:r>
            <a:r>
              <a:rPr lang="es-PA" dirty="0" smtClean="0"/>
              <a:t>. Inv. A Y(s) tenemos</a:t>
            </a:r>
          </a:p>
          <a:p>
            <a:r>
              <a:rPr lang="es-PA" dirty="0" smtClean="0"/>
              <a:t>La transformada z de Y(z) queda entonces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882" y="3253660"/>
            <a:ext cx="1890910" cy="3781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591" y="4134118"/>
            <a:ext cx="4136409" cy="397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950" y="4531643"/>
            <a:ext cx="3448050" cy="76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702" y="4881528"/>
            <a:ext cx="2415248" cy="187653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17" y="5872706"/>
            <a:ext cx="3318119" cy="82703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4995" y="5768277"/>
            <a:ext cx="2381250" cy="7048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4995" y="6451054"/>
            <a:ext cx="13811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Proceso General de Obtener la función *</a:t>
            </a:r>
          </a:p>
          <a:p>
            <a:r>
              <a:rPr lang="es-PA" dirty="0" smtClean="0"/>
              <a:t>Lo siguiente es asumiendo que la entrada es muestreada</a:t>
            </a:r>
          </a:p>
          <a:p>
            <a:r>
              <a:rPr lang="es-PA" dirty="0" smtClean="0"/>
              <a:t>Teniendo el sistema mostrado en tiempo continuo</a:t>
            </a:r>
          </a:p>
          <a:p>
            <a:r>
              <a:rPr lang="es-PA" dirty="0" smtClean="0"/>
              <a:t>El sistema se puede observar como</a:t>
            </a:r>
          </a:p>
          <a:p>
            <a:r>
              <a:rPr lang="es-PA" dirty="0" smtClean="0"/>
              <a:t>Y de lo demostrado anteriormente tenemos</a:t>
            </a:r>
          </a:p>
          <a:p>
            <a:r>
              <a:rPr lang="es-PA" dirty="0" smtClean="0"/>
              <a:t>Que su transformada z es                          y la de Laplace es el de la primera fig.</a:t>
            </a:r>
          </a:p>
          <a:p>
            <a:r>
              <a:rPr lang="es-PA" dirty="0" smtClean="0"/>
              <a:t>Que nos lleva a tener</a:t>
            </a:r>
          </a:p>
          <a:p>
            <a:r>
              <a:rPr lang="es-PA" dirty="0" smtClean="0"/>
              <a:t>O en términos de la transformada Z</a:t>
            </a:r>
          </a:p>
          <a:p>
            <a:r>
              <a:rPr lang="es-PA" dirty="0" smtClean="0"/>
              <a:t>Note que la transformada z de G(s)X(s) no es lo mismo a G(z)X(z)  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75" y="2214474"/>
            <a:ext cx="4352925" cy="12382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085" y="1287401"/>
            <a:ext cx="3405901" cy="71088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895" y="2961826"/>
            <a:ext cx="1714500" cy="4857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479" y="3370328"/>
            <a:ext cx="1613812" cy="41606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085" y="3786389"/>
            <a:ext cx="1711640" cy="42791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8279" y="4237142"/>
            <a:ext cx="1597008" cy="39925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1173" y="4271550"/>
            <a:ext cx="1285875" cy="381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9273" y="4690653"/>
            <a:ext cx="2728812" cy="39649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8849" y="5158289"/>
            <a:ext cx="6241742" cy="26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0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Ejemplo.  Obtener la función de transferencia G(z) a una señal pulso de entrada si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Recuerde que G(z) = Z[G(s)] y en este caso es Z[1/s] trasladada a ‘a’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otro método </a:t>
            </a:r>
            <a:r>
              <a:rPr lang="es-PA" dirty="0" err="1" smtClean="0"/>
              <a:t>involcra</a:t>
            </a:r>
            <a:r>
              <a:rPr lang="es-PA" dirty="0" smtClean="0"/>
              <a:t> transformar en tiempo continuo L^-1 y luego calcular G(z) = Z[L^-1]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551" y="2501586"/>
            <a:ext cx="1310565" cy="6279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042" y="3000776"/>
            <a:ext cx="2319006" cy="8628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8042" y="3872741"/>
            <a:ext cx="1889379" cy="6606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79" y="5081050"/>
            <a:ext cx="2273625" cy="3924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816" y="5081050"/>
            <a:ext cx="2869098" cy="3924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5936" y="5081050"/>
            <a:ext cx="4214686" cy="11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3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Obtenga la función de transferencia de pulso del sistema</a:t>
            </a:r>
          </a:p>
          <a:p>
            <a:r>
              <a:rPr lang="es-PA" dirty="0" smtClean="0"/>
              <a:t>Primer método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Segundo método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095" y="1904764"/>
            <a:ext cx="2423519" cy="6924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226" y="2495641"/>
            <a:ext cx="3788713" cy="15225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153" y="2751745"/>
            <a:ext cx="4886895" cy="12664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154" y="4533282"/>
            <a:ext cx="2851380" cy="6029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668" y="4513739"/>
            <a:ext cx="5476136" cy="52008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5154" y="5222903"/>
            <a:ext cx="5015755" cy="92299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955" y="4597757"/>
            <a:ext cx="3431969" cy="221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4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a elementos en cascada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De la izq. la función es G(z)H(z) y de la derecha GH(z).  Empecemos por el de la izq.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La función e Laplace* será</a:t>
            </a:r>
          </a:p>
          <a:p>
            <a:r>
              <a:rPr lang="es-PA" dirty="0" smtClean="0"/>
              <a:t>Que equivale en términos de la transformada Z a 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3" y="2476566"/>
            <a:ext cx="5705475" cy="771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244" y="2476566"/>
            <a:ext cx="5114925" cy="7239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053" y="3783930"/>
            <a:ext cx="1773155" cy="7880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112" y="4425628"/>
            <a:ext cx="1773621" cy="6858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085" y="4535185"/>
            <a:ext cx="2838450" cy="4095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2887" y="4535185"/>
            <a:ext cx="2397841" cy="37385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8528" y="5111428"/>
            <a:ext cx="2216255" cy="34413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2887" y="4983255"/>
            <a:ext cx="1495655" cy="47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4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Ahora considerando el sistema que vimos sin </a:t>
            </a:r>
            <a:r>
              <a:rPr lang="es-PA" dirty="0" err="1" smtClean="0"/>
              <a:t>muestreador</a:t>
            </a:r>
            <a:r>
              <a:rPr lang="es-PA" dirty="0" smtClean="0"/>
              <a:t> intermedio</a:t>
            </a:r>
          </a:p>
          <a:p>
            <a:r>
              <a:rPr lang="es-PA" dirty="0" smtClean="0"/>
              <a:t>Siendo como se ve                             y tomando la transformada de Laplace *</a:t>
            </a:r>
          </a:p>
          <a:p>
            <a:r>
              <a:rPr lang="es-PA" dirty="0" smtClean="0"/>
              <a:t>Obtenemos entonces                                en donde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  Calcule la </a:t>
            </a:r>
            <a:r>
              <a:rPr lang="es-PA" dirty="0" err="1" smtClean="0"/>
              <a:t>func</a:t>
            </a:r>
            <a:r>
              <a:rPr lang="es-PA" dirty="0" smtClean="0"/>
              <a:t>. De transferencia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Del primer caso tenemos</a:t>
            </a:r>
          </a:p>
          <a:p>
            <a:endParaRPr lang="es-PA" dirty="0"/>
          </a:p>
          <a:p>
            <a:r>
              <a:rPr lang="es-PA" dirty="0" smtClean="0"/>
              <a:t>Para el segundo caso</a:t>
            </a:r>
          </a:p>
          <a:p>
            <a:endParaRPr lang="es-PA" dirty="0"/>
          </a:p>
          <a:p>
            <a:pPr marL="0" indent="0">
              <a:buNone/>
            </a:pPr>
            <a:r>
              <a:rPr lang="es-PA" dirty="0" smtClean="0"/>
              <a:t> </a:t>
            </a:r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123" y="1345532"/>
            <a:ext cx="5114925" cy="7239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028" y="2124291"/>
            <a:ext cx="2789235" cy="4128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031" y="2488843"/>
            <a:ext cx="1790160" cy="44754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46" y="2577148"/>
            <a:ext cx="1993175" cy="3592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010" y="2936383"/>
            <a:ext cx="1934702" cy="41941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9693" y="2863929"/>
            <a:ext cx="2177185" cy="5547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8"/>
          <a:srcRect t="10571"/>
          <a:stretch/>
        </p:blipFill>
        <p:spPr>
          <a:xfrm>
            <a:off x="272717" y="3432712"/>
            <a:ext cx="5433111" cy="104479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8085" y="3455544"/>
            <a:ext cx="4198876" cy="10549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3392" y="4541645"/>
            <a:ext cx="5897461" cy="52631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1020" y="5311301"/>
            <a:ext cx="2888732" cy="136123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6160" y="5311301"/>
            <a:ext cx="4934065" cy="57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9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A sistemas de lazo cerrado</a:t>
            </a:r>
          </a:p>
          <a:p>
            <a:r>
              <a:rPr lang="es-PA" dirty="0" smtClean="0"/>
              <a:t>Hace diferencia si hay existencia o no de un </a:t>
            </a:r>
            <a:r>
              <a:rPr lang="es-PA" dirty="0" err="1" smtClean="0"/>
              <a:t>muestreador</a:t>
            </a:r>
            <a:r>
              <a:rPr lang="es-PA" dirty="0" smtClean="0"/>
              <a:t> en la salida</a:t>
            </a:r>
          </a:p>
          <a:p>
            <a:r>
              <a:rPr lang="es-PA" dirty="0" smtClean="0"/>
              <a:t>Considerar el sistema de lazo cerrado</a:t>
            </a:r>
          </a:p>
          <a:p>
            <a:r>
              <a:rPr lang="es-PA" dirty="0" smtClean="0"/>
              <a:t>Tenemos </a:t>
            </a:r>
          </a:p>
          <a:p>
            <a:r>
              <a:rPr lang="es-PA" dirty="0" smtClean="0"/>
              <a:t>Y muestreado</a:t>
            </a:r>
          </a:p>
          <a:p>
            <a:r>
              <a:rPr lang="es-PA" dirty="0" smtClean="0"/>
              <a:t>Equivale a</a:t>
            </a:r>
          </a:p>
          <a:p>
            <a:r>
              <a:rPr lang="es-PA" dirty="0" smtClean="0"/>
              <a:t>La salida entonces equivale a                            quedando entonces    										   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5" y="2907631"/>
            <a:ext cx="4086225" cy="1447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158" y="2907631"/>
            <a:ext cx="2120519" cy="6469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054" y="3368038"/>
            <a:ext cx="2334296" cy="3730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936" y="3823486"/>
            <a:ext cx="2334296" cy="35174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0812" y="4212753"/>
            <a:ext cx="1727813" cy="55243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7059" y="4636010"/>
            <a:ext cx="1696004" cy="44692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9471" y="4507606"/>
            <a:ext cx="2104182" cy="58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2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Configuraciones de Lazo Cerrado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36" y="1300766"/>
            <a:ext cx="4159663" cy="545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</a:t>
            </a:r>
            <a:r>
              <a:rPr lang="es-PA" dirty="0" err="1" smtClean="0"/>
              <a:t>Transferncia</a:t>
            </a:r>
            <a:r>
              <a:rPr lang="es-PA" dirty="0" smtClean="0"/>
              <a:t> de Pulso de un Controlador Digital</a:t>
            </a:r>
          </a:p>
          <a:p>
            <a:pPr lvl="1"/>
            <a:r>
              <a:rPr lang="es-PA" dirty="0" smtClean="0"/>
              <a:t>Entrada e(k) y salida m(k) para el controlador que sigue la ecuación superior</a:t>
            </a:r>
          </a:p>
          <a:p>
            <a:pPr lvl="1"/>
            <a:r>
              <a:rPr lang="es-PA" dirty="0" smtClean="0"/>
              <a:t>La transformada Z se resume a										 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La función de transferencia de pulso Gd(z) del controlador digital está dada por</a:t>
            </a:r>
          </a:p>
          <a:p>
            <a:pPr lvl="1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333" y="1259807"/>
            <a:ext cx="4676775" cy="8096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300" y="2804709"/>
            <a:ext cx="4410075" cy="733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300" y="3629994"/>
            <a:ext cx="4886325" cy="3714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853" y="4577731"/>
            <a:ext cx="4279129" cy="6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587500"/>
            <a:ext cx="11163300" cy="4660899"/>
          </a:xfrm>
        </p:spPr>
        <p:txBody>
          <a:bodyPr>
            <a:normAutofit/>
          </a:bodyPr>
          <a:lstStyle/>
          <a:p>
            <a:r>
              <a:rPr lang="es-PA" dirty="0" smtClean="0"/>
              <a:t>Inicialmente los sistemas analógicos no tenían un dispositivo digital.</a:t>
            </a:r>
          </a:p>
          <a:p>
            <a:pPr lvl="1"/>
            <a:r>
              <a:rPr lang="es-PA" dirty="0" smtClean="0"/>
              <a:t>No se podía muestrear</a:t>
            </a:r>
          </a:p>
          <a:p>
            <a:pPr lvl="1"/>
            <a:r>
              <a:rPr lang="es-PA" dirty="0" smtClean="0"/>
              <a:t>Luego pudimos tener sistemas que se mostraban codificados en digital (muestreados)</a:t>
            </a:r>
          </a:p>
          <a:p>
            <a:pPr lvl="1"/>
            <a:r>
              <a:rPr lang="es-PA" dirty="0" smtClean="0"/>
              <a:t>Los sistemas más prácticos contienen tanto </a:t>
            </a:r>
            <a:r>
              <a:rPr lang="es-PA" dirty="0" err="1" smtClean="0"/>
              <a:t>componenetes</a:t>
            </a:r>
            <a:r>
              <a:rPr lang="es-PA" dirty="0" smtClean="0"/>
              <a:t> analógicos como digitales.</a:t>
            </a:r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Ventajas de tener un controlador digital:</a:t>
            </a:r>
          </a:p>
          <a:p>
            <a:pPr lvl="1"/>
            <a:r>
              <a:rPr lang="es-PA" dirty="0" smtClean="0"/>
              <a:t>Probabilidad de precisión o el “</a:t>
            </a:r>
            <a:r>
              <a:rPr lang="es-PA" dirty="0" err="1" smtClean="0"/>
              <a:t>drift</a:t>
            </a:r>
            <a:r>
              <a:rPr lang="es-PA" dirty="0" smtClean="0"/>
              <a:t>” pueden ser eliminados</a:t>
            </a:r>
          </a:p>
          <a:p>
            <a:pPr lvl="1"/>
            <a:r>
              <a:rPr lang="es-PA" dirty="0" smtClean="0"/>
              <a:t>Fácil de implementar algoritmos sofisticados</a:t>
            </a:r>
          </a:p>
          <a:p>
            <a:pPr lvl="1"/>
            <a:r>
              <a:rPr lang="es-PA" dirty="0" smtClean="0"/>
              <a:t>Fácil inclusión de sistemas y funciones no lineales</a:t>
            </a:r>
          </a:p>
          <a:p>
            <a:pPr lvl="1"/>
            <a:r>
              <a:rPr lang="es-PA" dirty="0" smtClean="0"/>
              <a:t>Reconfiguración del controlador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8952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del sistema digital en lazo cerrado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 función de transferencia de G*d(s) está en relación a la función Gd(z)</a:t>
            </a:r>
          </a:p>
          <a:p>
            <a:r>
              <a:rPr lang="es-PA" dirty="0" smtClean="0"/>
              <a:t>e(</a:t>
            </a:r>
            <a:r>
              <a:rPr lang="es-PA" dirty="0" err="1" smtClean="0"/>
              <a:t>Kt</a:t>
            </a:r>
            <a:r>
              <a:rPr lang="es-PA" dirty="0" smtClean="0"/>
              <a:t>) es la entrada al controlador y m(</a:t>
            </a:r>
            <a:r>
              <a:rPr lang="es-PA" dirty="0" err="1" smtClean="0"/>
              <a:t>kT</a:t>
            </a:r>
            <a:r>
              <a:rPr lang="es-PA" dirty="0" smtClean="0"/>
              <a:t>) la entrada hacia la planta</a:t>
            </a:r>
          </a:p>
          <a:p>
            <a:r>
              <a:rPr lang="es-PA" dirty="0" err="1" smtClean="0"/>
              <a:t>Basandonos</a:t>
            </a:r>
            <a:r>
              <a:rPr lang="es-PA" dirty="0" smtClean="0"/>
              <a:t> en la figura derecha</a:t>
            </a:r>
          </a:p>
          <a:p>
            <a:r>
              <a:rPr lang="es-PA" dirty="0" smtClean="0"/>
              <a:t>La salida C(s) es entonces                                 que muestreada queda</a:t>
            </a:r>
          </a:p>
          <a:p>
            <a:r>
              <a:rPr lang="es-PA" dirty="0" smtClean="0"/>
              <a:t>En términos de Z es                              donde                         teniendo</a:t>
            </a:r>
          </a:p>
          <a:p>
            <a:r>
              <a:rPr lang="es-PA" dirty="0" smtClean="0"/>
              <a:t>Y por lo tanto      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79" y="2448774"/>
            <a:ext cx="5324004" cy="13640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562" y="2448774"/>
            <a:ext cx="5538394" cy="13776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471" y="4615346"/>
            <a:ext cx="1841744" cy="5362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282" y="5151550"/>
            <a:ext cx="2058605" cy="3590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0260" y="5169877"/>
            <a:ext cx="1998905" cy="3224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6453" y="5562882"/>
            <a:ext cx="1889658" cy="41228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9734" y="5595868"/>
            <a:ext cx="1613049" cy="35354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4869" y="5562882"/>
            <a:ext cx="2752569" cy="38653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9675" y="6008944"/>
            <a:ext cx="2028296" cy="59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8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a un controlador digital PID</a:t>
            </a:r>
          </a:p>
          <a:p>
            <a:pPr lvl="1"/>
            <a:r>
              <a:rPr lang="es-PA" dirty="0" smtClean="0"/>
              <a:t>El PID analógico ahora será reemplazado por un módulo PID digital</a:t>
            </a:r>
          </a:p>
          <a:p>
            <a:pPr lvl="1"/>
            <a:r>
              <a:rPr lang="es-PA" dirty="0" smtClean="0"/>
              <a:t>Ti = tiempo integral o tiempo de </a:t>
            </a:r>
            <a:r>
              <a:rPr lang="es-PA" dirty="0" err="1" smtClean="0"/>
              <a:t>reset</a:t>
            </a:r>
            <a:r>
              <a:rPr lang="es-PA" dirty="0" smtClean="0"/>
              <a:t>, </a:t>
            </a:r>
            <a:r>
              <a:rPr lang="es-PA" dirty="0" err="1" smtClean="0"/>
              <a:t>Td</a:t>
            </a:r>
            <a:r>
              <a:rPr lang="es-PA" dirty="0" smtClean="0"/>
              <a:t> = tiempo derivativo o tasa de tiempo</a:t>
            </a:r>
          </a:p>
          <a:p>
            <a:pPr lvl="1"/>
            <a:r>
              <a:rPr lang="es-PA" dirty="0" smtClean="0"/>
              <a:t>Para conseguir la ecuación del PID digital se </a:t>
            </a:r>
            <a:r>
              <a:rPr lang="es-PA" dirty="0" err="1" smtClean="0"/>
              <a:t>discretiza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El error entonces </a:t>
            </a:r>
            <a:r>
              <a:rPr lang="es-PA" dirty="0" err="1" smtClean="0"/>
              <a:t>discretizado</a:t>
            </a:r>
            <a:r>
              <a:rPr lang="es-PA" dirty="0" smtClean="0"/>
              <a:t> queda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068" y="2472744"/>
            <a:ext cx="3339385" cy="4770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745" y="3760228"/>
            <a:ext cx="6807952" cy="110798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745" y="4969434"/>
            <a:ext cx="6100917" cy="119954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603" y="6270200"/>
            <a:ext cx="3041403" cy="47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a un controlador digital PID</a:t>
            </a:r>
          </a:p>
          <a:p>
            <a:pPr lvl="1"/>
            <a:r>
              <a:rPr lang="es-PA" dirty="0" smtClean="0"/>
              <a:t>La función de error se observa en la figura como progresa</a:t>
            </a:r>
          </a:p>
          <a:p>
            <a:pPr lvl="1"/>
            <a:r>
              <a:rPr lang="es-PA" dirty="0" smtClean="0"/>
              <a:t>Tomando entonces la transformada Z tenemos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Tomando las ecuaciones anteriores la transformada Z esta dada por </a:t>
            </a:r>
          </a:p>
          <a:p>
            <a:pPr lvl="1"/>
            <a:r>
              <a:rPr lang="es-PA" dirty="0" smtClean="0"/>
              <a:t>Que finalmente puede ser escrita como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Los términos </a:t>
            </a:r>
            <a:r>
              <a:rPr lang="es-PA" dirty="0" err="1" smtClean="0"/>
              <a:t>Kp</a:t>
            </a:r>
            <a:r>
              <a:rPr lang="es-PA" dirty="0" smtClean="0"/>
              <a:t>, Ki y </a:t>
            </a:r>
            <a:r>
              <a:rPr lang="es-PA" dirty="0" err="1" smtClean="0"/>
              <a:t>Kd</a:t>
            </a:r>
            <a:r>
              <a:rPr lang="es-PA" dirty="0" smtClean="0"/>
              <a:t> respectivamente son</a:t>
            </a:r>
          </a:p>
          <a:p>
            <a:pPr lvl="1"/>
            <a:endParaRPr lang="es-PA" dirty="0"/>
          </a:p>
          <a:p>
            <a:r>
              <a:rPr lang="es-PA" dirty="0" smtClean="0"/>
              <a:t>La función a pulso es 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80" y="3193961"/>
            <a:ext cx="3041403" cy="47245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876" y="1480251"/>
            <a:ext cx="3305577" cy="200516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871" y="3188665"/>
            <a:ext cx="3401975" cy="59349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039" y="3701595"/>
            <a:ext cx="3143250" cy="4286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090" y="4114238"/>
            <a:ext cx="3640093" cy="88758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6144" y="5068875"/>
            <a:ext cx="3164520" cy="123960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0100" y="6040192"/>
            <a:ext cx="3549274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0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a un controlador digital PID</a:t>
            </a:r>
          </a:p>
          <a:p>
            <a:pPr lvl="1"/>
            <a:r>
              <a:rPr lang="es-PA" dirty="0" smtClean="0"/>
              <a:t>Generalmente está referido a su forma de velocidad</a:t>
            </a:r>
          </a:p>
          <a:p>
            <a:pPr lvl="1"/>
            <a:r>
              <a:rPr lang="es-PA" dirty="0" smtClean="0"/>
              <a:t>La forma en bloques del PID digital se muestra debajo</a:t>
            </a:r>
          </a:p>
          <a:p>
            <a:r>
              <a:rPr lang="es-PA" dirty="0" smtClean="0"/>
              <a:t>Ventajas de esta forma (forma de velocidad)</a:t>
            </a:r>
          </a:p>
          <a:p>
            <a:pPr lvl="1"/>
            <a:r>
              <a:rPr lang="es-PA" dirty="0" smtClean="0"/>
              <a:t>No necesita ser inicializado</a:t>
            </a:r>
          </a:p>
          <a:p>
            <a:pPr lvl="1"/>
            <a:r>
              <a:rPr lang="es-PA" dirty="0" smtClean="0"/>
              <a:t>Los cambios se normalizan</a:t>
            </a:r>
          </a:p>
          <a:p>
            <a:pPr lvl="1"/>
            <a:r>
              <a:rPr lang="es-PA" dirty="0" smtClean="0"/>
              <a:t>Elimina el proceso de correcciones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978" y="2489244"/>
            <a:ext cx="4412357" cy="6016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822" y="3677587"/>
            <a:ext cx="6568225" cy="29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5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Ejemplo.  </a:t>
            </a:r>
            <a:r>
              <a:rPr lang="es-PA" dirty="0" err="1" smtClean="0"/>
              <a:t>Comsiderar</a:t>
            </a:r>
            <a:r>
              <a:rPr lang="es-PA" dirty="0" smtClean="0"/>
              <a:t> el PID siguiente y la función de la planta a T = 1s. A un ZOH la función de transferencia de la planta es</a:t>
            </a:r>
          </a:p>
          <a:p>
            <a:endParaRPr lang="es-PA" dirty="0"/>
          </a:p>
          <a:p>
            <a:r>
              <a:rPr lang="es-PA" dirty="0" smtClean="0"/>
              <a:t>Cual es la función de transferencia</a:t>
            </a:r>
          </a:p>
          <a:p>
            <a:r>
              <a:rPr lang="es-PA" dirty="0" smtClean="0"/>
              <a:t>Como es un ZOH  </a:t>
            </a:r>
          </a:p>
          <a:p>
            <a:endParaRPr lang="es-PA" dirty="0"/>
          </a:p>
          <a:p>
            <a:r>
              <a:rPr lang="es-PA" dirty="0" smtClean="0"/>
              <a:t>Lo siguiente es probar valores de </a:t>
            </a:r>
            <a:r>
              <a:rPr lang="es-PA" dirty="0" err="1" smtClean="0"/>
              <a:t>Kp</a:t>
            </a:r>
            <a:r>
              <a:rPr lang="es-PA" dirty="0" smtClean="0"/>
              <a:t>, Ki, </a:t>
            </a:r>
            <a:r>
              <a:rPr lang="es-PA" dirty="0" err="1" smtClean="0"/>
              <a:t>Kd</a:t>
            </a:r>
            <a:endParaRPr lang="es-PA" dirty="0" smtClean="0"/>
          </a:p>
          <a:p>
            <a:r>
              <a:rPr lang="es-PA" dirty="0" smtClean="0"/>
              <a:t>Y tener la función de transferencia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048" y="2392782"/>
            <a:ext cx="5334000" cy="13620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610" y="2392782"/>
            <a:ext cx="1419446" cy="57481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872" y="3578675"/>
            <a:ext cx="3419475" cy="5238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176" y="3783035"/>
            <a:ext cx="5324475" cy="13525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7054" y="4892425"/>
            <a:ext cx="2037690" cy="5069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741" y="5503863"/>
            <a:ext cx="5026463" cy="11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5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Ahora en MATLAB</a:t>
            </a:r>
          </a:p>
          <a:p>
            <a:r>
              <a:rPr lang="es-PA" dirty="0" smtClean="0"/>
              <a:t>Para 40 estampas de tiempo debemos expresar la función </a:t>
            </a:r>
            <a:r>
              <a:rPr lang="es-PA" dirty="0" err="1" smtClean="0"/>
              <a:t>escalon</a:t>
            </a:r>
            <a:r>
              <a:rPr lang="es-PA" dirty="0" smtClean="0"/>
              <a:t> a r = </a:t>
            </a:r>
            <a:r>
              <a:rPr lang="es-PA" dirty="0" err="1" smtClean="0"/>
              <a:t>ones</a:t>
            </a:r>
            <a:r>
              <a:rPr lang="es-PA" dirty="0" smtClean="0"/>
              <a:t>(1, 41)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459" y="3046464"/>
            <a:ext cx="4584879" cy="367145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15155" y="3046464"/>
            <a:ext cx="49970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num = [0 0.5151 -0.1452 -0.2963 0.0528];</a:t>
            </a:r>
          </a:p>
          <a:p>
            <a:r>
              <a:rPr lang="da-DK" dirty="0"/>
              <a:t>den = [1 -1.8528 1.5906 -0.6642 0.0528];</a:t>
            </a:r>
          </a:p>
          <a:p>
            <a:r>
              <a:rPr lang="es-PA" dirty="0"/>
              <a:t>r = </a:t>
            </a:r>
            <a:r>
              <a:rPr lang="es-PA" dirty="0" err="1"/>
              <a:t>ones</a:t>
            </a:r>
            <a:r>
              <a:rPr lang="es-PA" dirty="0"/>
              <a:t>(1, 41)</a:t>
            </a:r>
          </a:p>
          <a:p>
            <a:r>
              <a:rPr lang="es-PA" dirty="0"/>
              <a:t>k = 0:40</a:t>
            </a:r>
          </a:p>
          <a:p>
            <a:r>
              <a:rPr lang="es-PA" dirty="0"/>
              <a:t>c = </a:t>
            </a:r>
            <a:r>
              <a:rPr lang="es-PA" dirty="0" err="1"/>
              <a:t>filter</a:t>
            </a:r>
            <a:r>
              <a:rPr lang="es-PA" dirty="0"/>
              <a:t>(</a:t>
            </a:r>
            <a:r>
              <a:rPr lang="es-PA" dirty="0" err="1"/>
              <a:t>num</a:t>
            </a:r>
            <a:r>
              <a:rPr lang="es-PA" dirty="0"/>
              <a:t>, den, r);</a:t>
            </a:r>
          </a:p>
          <a:p>
            <a:r>
              <a:rPr lang="nl-NL" dirty="0"/>
              <a:t>plot(k, c, 'b', k, c, '+')</a:t>
            </a:r>
          </a:p>
          <a:p>
            <a:r>
              <a:rPr lang="es-PA" dirty="0"/>
              <a:t>v = [0 40 0 2];</a:t>
            </a:r>
          </a:p>
          <a:p>
            <a:r>
              <a:rPr lang="es-PA" dirty="0"/>
              <a:t>axis(v);</a:t>
            </a:r>
          </a:p>
          <a:p>
            <a:r>
              <a:rPr lang="es-PA" dirty="0" err="1"/>
              <a:t>grid</a:t>
            </a:r>
            <a:endParaRPr lang="es-PA" dirty="0"/>
          </a:p>
          <a:p>
            <a:r>
              <a:rPr lang="es-PA" dirty="0" err="1"/>
              <a:t>title</a:t>
            </a:r>
            <a:r>
              <a:rPr lang="es-PA" dirty="0"/>
              <a:t>('Respuesta </a:t>
            </a:r>
            <a:r>
              <a:rPr lang="es-PA" dirty="0" err="1"/>
              <a:t>Escalon</a:t>
            </a:r>
            <a:r>
              <a:rPr lang="es-PA" dirty="0"/>
              <a:t>');</a:t>
            </a:r>
          </a:p>
          <a:p>
            <a:r>
              <a:rPr lang="es-PA" dirty="0" err="1"/>
              <a:t>xlabel</a:t>
            </a:r>
            <a:r>
              <a:rPr lang="es-PA" dirty="0"/>
              <a:t>('k');</a:t>
            </a:r>
          </a:p>
          <a:p>
            <a:r>
              <a:rPr lang="es-PA" dirty="0" err="1"/>
              <a:t>ylabel</a:t>
            </a:r>
            <a:r>
              <a:rPr lang="es-PA" dirty="0"/>
              <a:t>('c(k)');</a:t>
            </a:r>
          </a:p>
          <a:p>
            <a:endParaRPr lang="es-PA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186" y="1322706"/>
            <a:ext cx="5026463" cy="11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9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Ahora en MATLAB</a:t>
            </a:r>
          </a:p>
          <a:p>
            <a:r>
              <a:rPr lang="es-PA" dirty="0" smtClean="0"/>
              <a:t>Para 40 estampas de tiempo debemos expresar la función rampa a r =[k]</a:t>
            </a:r>
          </a:p>
          <a:p>
            <a:endParaRPr lang="es-PA" dirty="0"/>
          </a:p>
        </p:txBody>
      </p:sp>
      <p:sp>
        <p:nvSpPr>
          <p:cNvPr id="5" name="CuadroTexto 4"/>
          <p:cNvSpPr txBox="1"/>
          <p:nvPr/>
        </p:nvSpPr>
        <p:spPr>
          <a:xfrm>
            <a:off x="515155" y="3046464"/>
            <a:ext cx="49970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num = [0 0.5151 -0.1452 -0.2963 0.0528];</a:t>
            </a:r>
          </a:p>
          <a:p>
            <a:r>
              <a:rPr lang="da-DK" dirty="0"/>
              <a:t>den = [1 -1.8528 1.5906 -0.6642 0.0528];</a:t>
            </a:r>
          </a:p>
          <a:p>
            <a:r>
              <a:rPr lang="es-PA" dirty="0"/>
              <a:t>k = 0:40;</a:t>
            </a:r>
          </a:p>
          <a:p>
            <a:r>
              <a:rPr lang="es-PA" dirty="0"/>
              <a:t>r = [k];</a:t>
            </a:r>
          </a:p>
          <a:p>
            <a:r>
              <a:rPr lang="es-PA" dirty="0"/>
              <a:t>c = </a:t>
            </a:r>
            <a:r>
              <a:rPr lang="es-PA" dirty="0" err="1"/>
              <a:t>filter</a:t>
            </a:r>
            <a:r>
              <a:rPr lang="es-PA" dirty="0"/>
              <a:t>(</a:t>
            </a:r>
            <a:r>
              <a:rPr lang="es-PA" dirty="0" err="1"/>
              <a:t>num</a:t>
            </a:r>
            <a:r>
              <a:rPr lang="es-PA" dirty="0"/>
              <a:t>, den, r);</a:t>
            </a:r>
          </a:p>
          <a:p>
            <a:r>
              <a:rPr lang="nl-NL" dirty="0"/>
              <a:t>plot(k, c, 'b', k, c, '+', k, k, '--');</a:t>
            </a:r>
          </a:p>
          <a:p>
            <a:r>
              <a:rPr lang="es-PA" dirty="0"/>
              <a:t>v = [0 16 0 16];</a:t>
            </a:r>
          </a:p>
          <a:p>
            <a:r>
              <a:rPr lang="es-PA" dirty="0"/>
              <a:t>axis(v);</a:t>
            </a:r>
          </a:p>
          <a:p>
            <a:r>
              <a:rPr lang="es-PA" dirty="0" err="1"/>
              <a:t>grid</a:t>
            </a:r>
            <a:endParaRPr lang="es-PA" dirty="0"/>
          </a:p>
          <a:p>
            <a:r>
              <a:rPr lang="es-PA" dirty="0" err="1"/>
              <a:t>title</a:t>
            </a:r>
            <a:r>
              <a:rPr lang="es-PA" dirty="0"/>
              <a:t>('Respuesta Rampa');</a:t>
            </a:r>
          </a:p>
          <a:p>
            <a:r>
              <a:rPr lang="es-PA" dirty="0" err="1"/>
              <a:t>xlabel</a:t>
            </a:r>
            <a:r>
              <a:rPr lang="es-PA" dirty="0"/>
              <a:t>('k');</a:t>
            </a:r>
          </a:p>
          <a:p>
            <a:r>
              <a:rPr lang="es-PA" dirty="0" err="1"/>
              <a:t>ylabel</a:t>
            </a:r>
            <a:r>
              <a:rPr lang="es-PA" dirty="0"/>
              <a:t>('c(k</a:t>
            </a:r>
            <a:r>
              <a:rPr lang="es-PA" dirty="0" smtClean="0"/>
              <a:t>)');</a:t>
            </a:r>
            <a:endParaRPr lang="es-PA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186" y="1322706"/>
            <a:ext cx="5026463" cy="11375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039" y="3046464"/>
            <a:ext cx="4392926" cy="362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Comentarios finales sobre PID</a:t>
            </a:r>
          </a:p>
          <a:p>
            <a:r>
              <a:rPr lang="es-PA" dirty="0" smtClean="0"/>
              <a:t>Normalmente se ajustan empíricamente</a:t>
            </a:r>
          </a:p>
          <a:p>
            <a:pPr lvl="1"/>
            <a:r>
              <a:rPr lang="es-PA" dirty="0" smtClean="0"/>
              <a:t>Primero </a:t>
            </a:r>
            <a:r>
              <a:rPr lang="es-PA" dirty="0" err="1" smtClean="0"/>
              <a:t>Kp</a:t>
            </a:r>
            <a:r>
              <a:rPr lang="es-PA" dirty="0" smtClean="0"/>
              <a:t>, luego Ki, a veces </a:t>
            </a:r>
            <a:r>
              <a:rPr lang="es-PA" dirty="0" err="1" smtClean="0"/>
              <a:t>Kd</a:t>
            </a:r>
            <a:r>
              <a:rPr lang="es-PA" dirty="0" smtClean="0"/>
              <a:t> si hay mucha perturbación</a:t>
            </a:r>
          </a:p>
          <a:p>
            <a:r>
              <a:rPr lang="es-PA" dirty="0" smtClean="0"/>
              <a:t>Para </a:t>
            </a:r>
            <a:r>
              <a:rPr lang="es-PA" dirty="0" err="1" smtClean="0"/>
              <a:t>PIDs</a:t>
            </a:r>
            <a:r>
              <a:rPr lang="es-PA" dirty="0" smtClean="0"/>
              <a:t> digitales como control de procesos el tiempo de muestreo se selecciona apropiadamente debido a que estos tienen altos tiempos de retardo</a:t>
            </a:r>
          </a:p>
          <a:p>
            <a:r>
              <a:rPr lang="es-PA" dirty="0" smtClean="0"/>
              <a:t>Regla de dedo T = 2</a:t>
            </a:r>
            <a:r>
              <a:rPr lang="es-PA" dirty="0" smtClean="0">
                <a:sym typeface="Symbol" panose="05050102010706020507" pitchFamily="18" charset="2"/>
              </a:rPr>
              <a:t>/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donde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es la frecuencia de muestreo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ejemplo </a:t>
            </a:r>
            <a:r>
              <a:rPr lang="es-PA" dirty="0" err="1" smtClean="0">
                <a:sym typeface="Symbol" panose="05050102010706020507" pitchFamily="18" charset="2"/>
              </a:rPr>
              <a:t>ud</a:t>
            </a:r>
            <a:r>
              <a:rPr lang="es-PA" dirty="0" smtClean="0">
                <a:sym typeface="Symbol" panose="05050102010706020507" pitchFamily="18" charset="2"/>
              </a:rPr>
              <a:t> puede encontrar en sistemas de temperatura tiempos de 10 a 30 </a:t>
            </a:r>
            <a:r>
              <a:rPr lang="es-PA" dirty="0" err="1" smtClean="0">
                <a:sym typeface="Symbol" panose="05050102010706020507" pitchFamily="18" charset="2"/>
              </a:rPr>
              <a:t>seg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sistemas de presión de 1 a 5 </a:t>
            </a:r>
            <a:r>
              <a:rPr lang="es-PA" dirty="0" err="1" smtClean="0">
                <a:sym typeface="Symbol" panose="05050102010706020507" pitchFamily="18" charset="2"/>
              </a:rPr>
              <a:t>seg</a:t>
            </a:r>
            <a:r>
              <a:rPr lang="es-PA" dirty="0" smtClean="0">
                <a:sym typeface="Symbol" panose="05050102010706020507" pitchFamily="18" charset="2"/>
              </a:rPr>
              <a:t> y sistemas </a:t>
            </a:r>
            <a:r>
              <a:rPr lang="es-PA" dirty="0" err="1" smtClean="0">
                <a:sym typeface="Symbol" panose="05050102010706020507" pitchFamily="18" charset="2"/>
              </a:rPr>
              <a:t>fluídicos</a:t>
            </a:r>
            <a:r>
              <a:rPr lang="es-PA" dirty="0" smtClean="0">
                <a:sym typeface="Symbol" panose="05050102010706020507" pitchFamily="18" charset="2"/>
              </a:rPr>
              <a:t> de 1 a 10 s</a:t>
            </a:r>
            <a:endParaRPr lang="es-PA" dirty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38732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Obteniendo Respuesta entre instantes consecutivos muestreados</a:t>
            </a:r>
          </a:p>
          <a:p>
            <a:pPr lvl="1"/>
            <a:r>
              <a:rPr lang="es-PA" dirty="0" smtClean="0"/>
              <a:t>La transformada Z no da información de dos muestras consecutivas, solo 1.</a:t>
            </a:r>
          </a:p>
          <a:p>
            <a:pPr lvl="1"/>
            <a:r>
              <a:rPr lang="es-PA" dirty="0" smtClean="0"/>
              <a:t>La mayoría de los casos no importa, sin </a:t>
            </a:r>
            <a:r>
              <a:rPr lang="es-PA" dirty="0" err="1" smtClean="0"/>
              <a:t>embarog</a:t>
            </a:r>
            <a:r>
              <a:rPr lang="es-PA" dirty="0" smtClean="0"/>
              <a:t>, bajo excepciones se pueden utilizar para conseguir más de una muestra los siguientes métodos</a:t>
            </a:r>
          </a:p>
          <a:p>
            <a:pPr lvl="2"/>
            <a:r>
              <a:rPr lang="es-PA" dirty="0" smtClean="0"/>
              <a:t>Método de transformada de Laplace</a:t>
            </a:r>
          </a:p>
          <a:p>
            <a:pPr lvl="2"/>
            <a:r>
              <a:rPr lang="es-PA" dirty="0" smtClean="0"/>
              <a:t>Método de Transformada Z modificada</a:t>
            </a:r>
          </a:p>
          <a:p>
            <a:pPr lvl="2"/>
            <a:r>
              <a:rPr lang="es-PA" dirty="0" smtClean="0"/>
              <a:t>Método de Espacio Estado</a:t>
            </a:r>
          </a:p>
          <a:p>
            <a:r>
              <a:rPr lang="es-PA" dirty="0" smtClean="0"/>
              <a:t>Método de Transformada de Laplace</a:t>
            </a:r>
          </a:p>
          <a:p>
            <a:pPr lvl="1"/>
            <a:r>
              <a:rPr lang="es-PA" dirty="0" smtClean="0"/>
              <a:t>Considerando el sistema y su función de salida</a:t>
            </a:r>
          </a:p>
          <a:p>
            <a:pPr lvl="1"/>
            <a:r>
              <a:rPr lang="es-PA" dirty="0" smtClean="0"/>
              <a:t>La función en el tiempo puede escribirse como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Entonces podríamos calcular la respuesta del sistema en cualquier instante 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287" y="4720129"/>
            <a:ext cx="3213701" cy="5938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87" y="5375488"/>
            <a:ext cx="3285742" cy="60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5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Se pueden realizar en hardware, software o ambos</a:t>
            </a:r>
          </a:p>
          <a:p>
            <a:pPr lvl="1"/>
            <a:r>
              <a:rPr lang="es-PA" dirty="0" smtClean="0"/>
              <a:t>Software (PC)</a:t>
            </a:r>
          </a:p>
          <a:p>
            <a:pPr lvl="1"/>
            <a:r>
              <a:rPr lang="es-PA" dirty="0" smtClean="0"/>
              <a:t>Hardware (DSP, </a:t>
            </a:r>
            <a:r>
              <a:rPr lang="es-PA" dirty="0" err="1" smtClean="0"/>
              <a:t>MCUs</a:t>
            </a:r>
            <a:r>
              <a:rPr lang="es-PA" dirty="0" smtClean="0"/>
              <a:t>, FPGA)</a:t>
            </a:r>
          </a:p>
          <a:p>
            <a:endParaRPr lang="es-PA" dirty="0"/>
          </a:p>
          <a:p>
            <a:r>
              <a:rPr lang="es-PA" dirty="0" smtClean="0"/>
              <a:t>Un filtro digital admite una entrada y cambia las características en el tiempo para luego transferirla a una señal de salida</a:t>
            </a:r>
          </a:p>
          <a:p>
            <a:pPr lvl="1"/>
            <a:r>
              <a:rPr lang="es-PA" dirty="0" smtClean="0"/>
              <a:t>Permite el paso de algunos componentes y bloquea otras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err="1" smtClean="0"/>
              <a:t>an</a:t>
            </a:r>
            <a:r>
              <a:rPr lang="es-PA" dirty="0" smtClean="0"/>
              <a:t> y </a:t>
            </a:r>
            <a:r>
              <a:rPr lang="es-PA" dirty="0" err="1" smtClean="0"/>
              <a:t>bm</a:t>
            </a:r>
            <a:r>
              <a:rPr lang="es-PA" dirty="0" smtClean="0"/>
              <a:t> son </a:t>
            </a:r>
            <a:r>
              <a:rPr lang="es-PA" dirty="0" err="1" smtClean="0"/>
              <a:t>coeficentes</a:t>
            </a:r>
            <a:r>
              <a:rPr lang="es-PA" dirty="0" smtClean="0"/>
              <a:t> y algunos pueden ser 0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Función de retardo = </a:t>
            </a:r>
          </a:p>
          <a:p>
            <a:pPr lvl="1"/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398" y="4381335"/>
            <a:ext cx="7073356" cy="6005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560" y="5728123"/>
            <a:ext cx="3333501" cy="85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8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Uno esperaría que un sistema digital se comporte como uno continuo si el período T es pequeño</a:t>
            </a:r>
          </a:p>
          <a:p>
            <a:pPr lvl="1"/>
            <a:r>
              <a:rPr lang="es-PA" dirty="0" smtClean="0"/>
              <a:t>Cierto bajo ciertas </a:t>
            </a:r>
            <a:r>
              <a:rPr lang="es-PA" dirty="0" err="1" smtClean="0"/>
              <a:t>asumsiones</a:t>
            </a:r>
            <a:endParaRPr lang="es-PA" dirty="0" smtClean="0"/>
          </a:p>
          <a:p>
            <a:pPr lvl="1"/>
            <a:r>
              <a:rPr lang="es-PA" dirty="0" smtClean="0"/>
              <a:t>Podemos conseguir el sistema de tiempo (leyes de control)</a:t>
            </a:r>
          </a:p>
          <a:p>
            <a:pPr lvl="1"/>
            <a:r>
              <a:rPr lang="es-PA" dirty="0" smtClean="0"/>
              <a:t>Luego podemos escribir ecuaciones diferenciales aproximando derivadas por restas e integraciones por sumas</a:t>
            </a:r>
          </a:p>
          <a:p>
            <a:pPr lvl="1"/>
            <a:r>
              <a:rPr lang="es-PA" dirty="0" smtClean="0"/>
              <a:t>POR OTRO LADO!!! </a:t>
            </a:r>
          </a:p>
          <a:p>
            <a:pPr lvl="2"/>
            <a:r>
              <a:rPr lang="es-PA" dirty="0" smtClean="0"/>
              <a:t>El </a:t>
            </a:r>
            <a:r>
              <a:rPr lang="es-PA" dirty="0" err="1" smtClean="0"/>
              <a:t>sobreimpulso</a:t>
            </a:r>
            <a:r>
              <a:rPr lang="es-PA" dirty="0" smtClean="0"/>
              <a:t>, tiempo de ajuste y otros parámetros serán más prolongados que los de control continuo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57810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El PID digital lo podemos detallar como filtro a una función de transferencia de pulso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Programación directa:</a:t>
            </a:r>
          </a:p>
          <a:p>
            <a:r>
              <a:rPr lang="es-PA" dirty="0" smtClean="0"/>
              <a:t>Se puede definir el diagrama de bloques despejando Y(z)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03" y="2058000"/>
            <a:ext cx="5235438" cy="13875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022" y="2058000"/>
            <a:ext cx="1733550" cy="14668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692" y="4502116"/>
            <a:ext cx="4702278" cy="2218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500" y="3524850"/>
            <a:ext cx="5019675" cy="5238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742" y="4502116"/>
            <a:ext cx="64579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8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913" y="2746263"/>
            <a:ext cx="7760960" cy="366172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74" y="1650881"/>
            <a:ext cx="8722338" cy="86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4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El numerador y denominador se tramitan por separado</a:t>
            </a:r>
          </a:p>
          <a:p>
            <a:endParaRPr lang="es-PA" dirty="0" smtClean="0"/>
          </a:p>
          <a:p>
            <a:r>
              <a:rPr lang="es-PA" dirty="0" smtClean="0"/>
              <a:t>Como el numerador es m elementos y el denominador es n elementos el resultado de elementos es </a:t>
            </a:r>
            <a:r>
              <a:rPr lang="es-PA" dirty="0" err="1" smtClean="0"/>
              <a:t>m+n</a:t>
            </a:r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Este tipo de programación requiere de mucho cómputo</a:t>
            </a:r>
          </a:p>
          <a:p>
            <a:endParaRPr lang="es-PA" dirty="0" smtClean="0"/>
          </a:p>
          <a:p>
            <a:r>
              <a:rPr lang="es-PA" dirty="0" smtClean="0"/>
              <a:t>Normalmente se realiza con un número finito y bajo de programaciones directas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21035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Estándar</a:t>
            </a:r>
          </a:p>
          <a:p>
            <a:r>
              <a:rPr lang="es-PA" dirty="0" smtClean="0"/>
              <a:t>Trata de reducir el número de retardos de programación directa</a:t>
            </a:r>
          </a:p>
          <a:p>
            <a:r>
              <a:rPr lang="es-PA" dirty="0" smtClean="0"/>
              <a:t>La ecuación de retardo (función de transferencia) se puede reducir a: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Podemos entonces dejar H(Z) para cada caso tanto de Y(z) como X(z)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842" y="2175642"/>
            <a:ext cx="2152148" cy="70501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300" y="2880656"/>
            <a:ext cx="7770101" cy="7296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300" y="3802550"/>
            <a:ext cx="4644001" cy="8351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842" y="3802549"/>
            <a:ext cx="4849322" cy="83516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6568" y="5062467"/>
            <a:ext cx="6086885" cy="4971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17" y="5074552"/>
            <a:ext cx="5166233" cy="47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8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Estándar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77" y="2142166"/>
            <a:ext cx="6086885" cy="4971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77" y="1592318"/>
            <a:ext cx="5166233" cy="47296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85" y="2716185"/>
            <a:ext cx="5900997" cy="222666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590" y="2716185"/>
            <a:ext cx="5782863" cy="320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6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Estándar</a:t>
            </a:r>
          </a:p>
          <a:p>
            <a:endParaRPr lang="es-PA" dirty="0"/>
          </a:p>
          <a:p>
            <a:r>
              <a:rPr lang="es-PA" dirty="0" smtClean="0"/>
              <a:t>n elementos z^-1</a:t>
            </a:r>
          </a:p>
          <a:p>
            <a:r>
              <a:rPr lang="es-PA" dirty="0" smtClean="0"/>
              <a:t>Z^-1 = retraso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77" y="1834726"/>
            <a:ext cx="6086885" cy="4971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77" y="1318701"/>
            <a:ext cx="5166233" cy="47296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256" y="2343713"/>
            <a:ext cx="6095516" cy="451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0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Estándar</a:t>
            </a:r>
          </a:p>
          <a:p>
            <a:r>
              <a:rPr lang="es-PA" dirty="0" smtClean="0"/>
              <a:t>Estos filtros digitales su exactitud es afectada debido a:</a:t>
            </a:r>
            <a:endParaRPr lang="es-PA" dirty="0"/>
          </a:p>
          <a:p>
            <a:r>
              <a:rPr lang="es-PA" dirty="0" smtClean="0"/>
              <a:t>Existe un ruido de </a:t>
            </a:r>
            <a:r>
              <a:rPr lang="es-PA" dirty="0" err="1" smtClean="0"/>
              <a:t>cuantización</a:t>
            </a:r>
            <a:r>
              <a:rPr lang="es-PA" dirty="0" smtClean="0"/>
              <a:t> debido al muestreo de la entrada (</a:t>
            </a:r>
            <a:r>
              <a:rPr lang="es-PA" dirty="0" smtClean="0">
                <a:sym typeface="Symbol" panose="05050102010706020507" pitchFamily="18" charset="2"/>
              </a:rPr>
              <a:t> = </a:t>
            </a:r>
            <a:r>
              <a:rPr lang="es-PA" dirty="0" smtClean="0"/>
              <a:t>Q^2/12)</a:t>
            </a:r>
          </a:p>
          <a:p>
            <a:r>
              <a:rPr lang="es-PA" dirty="0" smtClean="0"/>
              <a:t>El error se debe en sistemas digitales a la acumulación de errores en el sistema digital</a:t>
            </a:r>
          </a:p>
          <a:p>
            <a:r>
              <a:rPr lang="es-PA" dirty="0" smtClean="0"/>
              <a:t>El error debido a la </a:t>
            </a:r>
            <a:r>
              <a:rPr lang="es-PA" dirty="0" err="1" smtClean="0"/>
              <a:t>cuatificación</a:t>
            </a:r>
            <a:r>
              <a:rPr lang="es-PA" dirty="0" smtClean="0"/>
              <a:t> de cada uno de los coeficientes ‘a’ y ‘b’</a:t>
            </a:r>
          </a:p>
          <a:p>
            <a:pPr lvl="1"/>
            <a:r>
              <a:rPr lang="es-PA" dirty="0" smtClean="0"/>
              <a:t>Si los coeficientes son muy pequeños también causa error</a:t>
            </a:r>
          </a:p>
          <a:p>
            <a:pPr lvl="1"/>
            <a:endParaRPr lang="es-PA" dirty="0"/>
          </a:p>
          <a:p>
            <a:r>
              <a:rPr lang="es-PA" dirty="0" smtClean="0"/>
              <a:t>Esto se puede evitar por medio de:</a:t>
            </a:r>
          </a:p>
          <a:p>
            <a:pPr lvl="1"/>
            <a:r>
              <a:rPr lang="es-PA" dirty="0" smtClean="0"/>
              <a:t>Programación en serie</a:t>
            </a:r>
          </a:p>
          <a:p>
            <a:pPr lvl="1"/>
            <a:r>
              <a:rPr lang="es-PA" dirty="0" smtClean="0"/>
              <a:t>Programación en paralelo</a:t>
            </a:r>
          </a:p>
          <a:p>
            <a:pPr lvl="1"/>
            <a:r>
              <a:rPr lang="es-PA" dirty="0" smtClean="0"/>
              <a:t>Programación en escalera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14541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Serie</a:t>
            </a:r>
            <a:endParaRPr lang="es-PA" dirty="0"/>
          </a:p>
          <a:p>
            <a:pPr lvl="1"/>
            <a:r>
              <a:rPr lang="es-PA" dirty="0" smtClean="0"/>
              <a:t>Se puede lograr con un grupo de programaciones de funciones de primer y segundo orden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Se pueden agrupar polos reales con ceros complejos y </a:t>
            </a:r>
            <a:r>
              <a:rPr lang="es-PA" dirty="0" err="1" smtClean="0"/>
              <a:t>visceversa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69" y="2430024"/>
            <a:ext cx="3009904" cy="3762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23" y="2430024"/>
            <a:ext cx="6161654" cy="7861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421" y="3671499"/>
            <a:ext cx="5181034" cy="11369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6420" y="4954254"/>
            <a:ext cx="2409371" cy="9105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6021" y="4954254"/>
            <a:ext cx="3137785" cy="91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2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Serie</a:t>
            </a:r>
            <a:endParaRPr lang="es-PA" dirty="0"/>
          </a:p>
          <a:p>
            <a:pPr lvl="1"/>
            <a:r>
              <a:rPr lang="es-PA" dirty="0" smtClean="0"/>
              <a:t>Se puede lograr con un grupo de programaciones de funciones de primer y segundo orden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69" y="2430024"/>
            <a:ext cx="3009904" cy="3762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23" y="2430024"/>
            <a:ext cx="6161654" cy="7861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697" y="1271910"/>
            <a:ext cx="2906261" cy="84333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17" y="3516800"/>
            <a:ext cx="1504950" cy="6000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17" y="4344507"/>
            <a:ext cx="4448175" cy="14668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4882" y="3407370"/>
            <a:ext cx="2119931" cy="65316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4882" y="4322535"/>
            <a:ext cx="4448175" cy="18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6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Paralelo</a:t>
            </a:r>
          </a:p>
          <a:p>
            <a:r>
              <a:rPr lang="es-PA" dirty="0" smtClean="0"/>
              <a:t>Se puede tener esta función de transferencia de pulso en fracciones parciales</a:t>
            </a:r>
          </a:p>
          <a:p>
            <a:endParaRPr lang="es-PA" dirty="0"/>
          </a:p>
          <a:p>
            <a:r>
              <a:rPr lang="es-PA" dirty="0" smtClean="0"/>
              <a:t>Esto permite descomponer el sistema en fracciones parciales sencillas de 1er y 2do orden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Para la primera parte </a:t>
            </a:r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653" y="2435937"/>
            <a:ext cx="4324048" cy="51221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653" y="3290230"/>
            <a:ext cx="4478341" cy="154978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525" y="3128962"/>
            <a:ext cx="1504950" cy="6000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173" y="5041496"/>
            <a:ext cx="1504950" cy="6000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857" y="5041496"/>
            <a:ext cx="44481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1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Controlador PD</a:t>
            </a:r>
          </a:p>
          <a:p>
            <a:pPr lvl="1"/>
            <a:r>
              <a:rPr lang="es-PA" dirty="0" smtClean="0"/>
              <a:t>k = instantes de tiempo</a:t>
            </a:r>
          </a:p>
          <a:p>
            <a:pPr lvl="1"/>
            <a:r>
              <a:rPr lang="es-PA" dirty="0" smtClean="0"/>
              <a:t>T = tiempo de muestreo (período)</a:t>
            </a:r>
          </a:p>
          <a:p>
            <a:pPr lvl="1"/>
            <a:endParaRPr lang="es-PA" dirty="0" smtClean="0"/>
          </a:p>
          <a:p>
            <a:endParaRPr lang="es-PA" dirty="0"/>
          </a:p>
        </p:txBody>
      </p:sp>
      <p:grpSp>
        <p:nvGrpSpPr>
          <p:cNvPr id="6" name="Group 5"/>
          <p:cNvGrpSpPr/>
          <p:nvPr/>
        </p:nvGrpSpPr>
        <p:grpSpPr>
          <a:xfrm>
            <a:off x="2550580" y="3771900"/>
            <a:ext cx="5577420" cy="1981200"/>
            <a:chOff x="5207870" y="5376862"/>
            <a:chExt cx="3864692" cy="10572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5037" y="5376862"/>
              <a:ext cx="3057525" cy="10572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7870" y="5376862"/>
              <a:ext cx="807167" cy="105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332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Paralelo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la primera parte 								Para la segunda parte</a:t>
            </a:r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008" y="1407576"/>
            <a:ext cx="4324048" cy="51221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019" y="1919791"/>
            <a:ext cx="4478341" cy="154978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360" y="1286444"/>
            <a:ext cx="1504950" cy="6000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047" y="3033963"/>
            <a:ext cx="1693151" cy="67511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17" y="4399703"/>
            <a:ext cx="5835844" cy="192445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744" y="4207729"/>
            <a:ext cx="4962525" cy="24669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0013" y="3033963"/>
            <a:ext cx="1980593" cy="73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1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Paralelo</a:t>
            </a:r>
          </a:p>
          <a:p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707" y="2152995"/>
            <a:ext cx="4478341" cy="15497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220" y="2139548"/>
            <a:ext cx="4299552" cy="450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6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Escalera</a:t>
            </a:r>
          </a:p>
          <a:p>
            <a:r>
              <a:rPr lang="es-PA" dirty="0" smtClean="0"/>
              <a:t>La ecuación se va anidando en una constante y derivando fracciones</a:t>
            </a:r>
          </a:p>
          <a:p>
            <a:r>
              <a:rPr lang="es-PA" dirty="0" err="1" smtClean="0"/>
              <a:t>Correponde</a:t>
            </a:r>
            <a:r>
              <a:rPr lang="es-PA" dirty="0" smtClean="0"/>
              <a:t> a: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778" y="2421628"/>
            <a:ext cx="4339663" cy="20873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741" y="2456640"/>
            <a:ext cx="4105275" cy="17907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17" y="2800002"/>
            <a:ext cx="2630337" cy="5749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741" y="4373463"/>
            <a:ext cx="3109763" cy="191697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17" y="3789037"/>
            <a:ext cx="2932262" cy="80996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17" y="4767232"/>
            <a:ext cx="3079449" cy="46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Escalera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1" y="2011168"/>
            <a:ext cx="1877708" cy="41042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21" y="2512611"/>
            <a:ext cx="2306467" cy="63710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21" y="3159874"/>
            <a:ext cx="3079449" cy="46692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878" y="1361010"/>
            <a:ext cx="5127285" cy="185406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0878" y="3426309"/>
            <a:ext cx="5177353" cy="197542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221" y="3728222"/>
            <a:ext cx="2638425" cy="6858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221" y="4576900"/>
            <a:ext cx="3192450" cy="46806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221" y="5114536"/>
            <a:ext cx="1334594" cy="5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0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Escalera</a:t>
            </a:r>
          </a:p>
          <a:p>
            <a:r>
              <a:rPr lang="es-PA" dirty="0" smtClean="0"/>
              <a:t>A la izquierda el diagrama de bloque dividido, a la derecha el final (combinado)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52" y="2562225"/>
            <a:ext cx="3571875" cy="4295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586" y="2513793"/>
            <a:ext cx="3771571" cy="439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0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 </a:t>
            </a:r>
            <a:r>
              <a:rPr lang="es-PA" dirty="0" err="1" smtClean="0"/>
              <a:t>Objtenga</a:t>
            </a:r>
            <a:r>
              <a:rPr lang="es-PA" dirty="0" smtClean="0"/>
              <a:t> en programación directa, estándar y escalera para</a:t>
            </a:r>
          </a:p>
          <a:p>
            <a:endParaRPr lang="es-PA" dirty="0"/>
          </a:p>
          <a:p>
            <a:r>
              <a:rPr lang="es-PA" dirty="0" smtClean="0"/>
              <a:t>Programación directa:</a:t>
            </a:r>
          </a:p>
          <a:p>
            <a:pPr lvl="1"/>
            <a:r>
              <a:rPr lang="es-PA" dirty="0" smtClean="0"/>
              <a:t>Pasamos Y(z) en función de Y(z), X(z)</a:t>
            </a:r>
          </a:p>
          <a:p>
            <a:r>
              <a:rPr lang="es-PA" dirty="0" smtClean="0"/>
              <a:t>Programación estándar:</a:t>
            </a:r>
          </a:p>
          <a:p>
            <a:pPr lvl="1"/>
            <a:r>
              <a:rPr lang="es-PA" dirty="0" smtClean="0"/>
              <a:t>Pasamos Y(z)/H(z) y H(z)/X(z) </a:t>
            </a:r>
          </a:p>
          <a:p>
            <a:r>
              <a:rPr lang="es-PA" dirty="0" smtClean="0"/>
              <a:t>Programación en Escalera</a:t>
            </a:r>
          </a:p>
          <a:p>
            <a:pPr lvl="1"/>
            <a:r>
              <a:rPr lang="es-PA" dirty="0" smtClean="0"/>
              <a:t>Dejamos en forma de constante y divisiones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Si observamos bien la ecuación obtenemos que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324" y="1455661"/>
            <a:ext cx="2686724" cy="7951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361" y="2480276"/>
            <a:ext cx="3910248" cy="42057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254" y="3202006"/>
            <a:ext cx="3082029" cy="57237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602" y="3203605"/>
            <a:ext cx="1594810" cy="64855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6732" y="3167225"/>
            <a:ext cx="1703087" cy="68333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451" y="4318997"/>
            <a:ext cx="5483746" cy="88192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449" y="5337576"/>
            <a:ext cx="3123749" cy="48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1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 </a:t>
            </a:r>
            <a:r>
              <a:rPr lang="es-PA" dirty="0" err="1" smtClean="0"/>
              <a:t>Objtenga</a:t>
            </a:r>
            <a:r>
              <a:rPr lang="es-PA" dirty="0" smtClean="0"/>
              <a:t> en programación directa, estándar y escalera para</a:t>
            </a:r>
          </a:p>
          <a:p>
            <a:r>
              <a:rPr lang="es-PA" dirty="0" smtClean="0"/>
              <a:t>Programación directa:</a:t>
            </a:r>
          </a:p>
          <a:p>
            <a:r>
              <a:rPr lang="es-PA" dirty="0" smtClean="0"/>
              <a:t>Programación estándar:</a:t>
            </a:r>
          </a:p>
          <a:p>
            <a:r>
              <a:rPr lang="es-PA" dirty="0" smtClean="0"/>
              <a:t>Programación en Escalera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324" y="1455661"/>
            <a:ext cx="2686724" cy="7951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01" y="2040545"/>
            <a:ext cx="3910248" cy="4205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196" y="2387492"/>
            <a:ext cx="1409681" cy="5732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8282" y="2387492"/>
            <a:ext cx="1428766" cy="57327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623" y="2887615"/>
            <a:ext cx="4005260" cy="64414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74" y="3578323"/>
            <a:ext cx="5495925" cy="1295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574" y="5050757"/>
            <a:ext cx="5000625" cy="15906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4258" y="3668417"/>
            <a:ext cx="4655875" cy="267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6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Filtros de respuesta a Impulso Infinita y Filtros de Respuesta Impulso Finita</a:t>
            </a:r>
          </a:p>
          <a:p>
            <a:r>
              <a:rPr lang="es-PA" dirty="0" smtClean="0"/>
              <a:t>Recapitulando los filtros tienen la forma</a:t>
            </a:r>
          </a:p>
          <a:p>
            <a:pPr lvl="1"/>
            <a:r>
              <a:rPr lang="es-PA" dirty="0" smtClean="0"/>
              <a:t>n &gt;= m</a:t>
            </a:r>
          </a:p>
          <a:p>
            <a:r>
              <a:rPr lang="es-PA" dirty="0" smtClean="0"/>
              <a:t>Las muestras tienen un grupo de </a:t>
            </a:r>
            <a:r>
              <a:rPr lang="es-PA" dirty="0" err="1" smtClean="0"/>
              <a:t>a’s</a:t>
            </a:r>
            <a:r>
              <a:rPr lang="es-PA" dirty="0" smtClean="0"/>
              <a:t>…</a:t>
            </a:r>
          </a:p>
          <a:p>
            <a:r>
              <a:rPr lang="es-PA" dirty="0" smtClean="0"/>
              <a:t>… no todas ceros e infinitas</a:t>
            </a:r>
          </a:p>
          <a:p>
            <a:r>
              <a:rPr lang="es-PA" dirty="0" smtClean="0"/>
              <a:t>Sin embargo el peso va decayendo a medida que aumenta la muestra, </a:t>
            </a:r>
            <a:r>
              <a:rPr lang="es-PA" dirty="0" err="1" smtClean="0"/>
              <a:t>p.e</a:t>
            </a:r>
            <a:r>
              <a:rPr lang="es-PA" dirty="0" smtClean="0"/>
              <a:t>. z^-m</a:t>
            </a:r>
          </a:p>
          <a:p>
            <a:r>
              <a:rPr lang="es-PA" dirty="0" smtClean="0"/>
              <a:t>A este filtro se le conoce como IIR (</a:t>
            </a:r>
            <a:r>
              <a:rPr lang="es-PA" dirty="0" err="1" smtClean="0"/>
              <a:t>Infinite</a:t>
            </a:r>
            <a:r>
              <a:rPr lang="es-PA" dirty="0" smtClean="0"/>
              <a:t> Impuse Response) o filtro recursivo</a:t>
            </a:r>
          </a:p>
          <a:p>
            <a:r>
              <a:rPr lang="es-PA" dirty="0" smtClean="0"/>
              <a:t>Considere ahora el siguiente filtro</a:t>
            </a:r>
          </a:p>
          <a:p>
            <a:r>
              <a:rPr lang="es-PA" dirty="0" smtClean="0"/>
              <a:t>Es un numero finito de muestras a intervalo de tiempo, este es un filtro no recursivo</a:t>
            </a:r>
          </a:p>
          <a:p>
            <a:r>
              <a:rPr lang="es-PA" dirty="0" smtClean="0"/>
              <a:t>Se le conoce como promedio móvil ponderado o filtro FIR (</a:t>
            </a:r>
            <a:r>
              <a:rPr lang="es-PA" dirty="0" err="1" smtClean="0"/>
              <a:t>Finite</a:t>
            </a:r>
            <a:r>
              <a:rPr lang="es-PA" dirty="0" smtClean="0"/>
              <a:t> Impulse Response)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677" y="1982841"/>
            <a:ext cx="4895284" cy="85495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676" y="2913910"/>
            <a:ext cx="5528885" cy="88557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40" y="4522393"/>
            <a:ext cx="3578936" cy="57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8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Realización de un filtro FIR</a:t>
            </a:r>
          </a:p>
          <a:p>
            <a:endParaRPr lang="es-PA" dirty="0"/>
          </a:p>
          <a:p>
            <a:r>
              <a:rPr lang="es-PA" dirty="0" smtClean="0"/>
              <a:t>Para esto necesitamos N valores inmediatos de la señal por lo que observamos</a:t>
            </a:r>
          </a:p>
          <a:p>
            <a:r>
              <a:rPr lang="es-PA" dirty="0" err="1" smtClean="0"/>
              <a:t>Asi</a:t>
            </a:r>
            <a:r>
              <a:rPr lang="es-PA" dirty="0" smtClean="0"/>
              <a:t> un filtro FIR esta mejor definido como</a:t>
            </a:r>
          </a:p>
          <a:p>
            <a:r>
              <a:rPr lang="es-PA" dirty="0" smtClean="0"/>
              <a:t>Trasladada en el dominio z podemos verla como</a:t>
            </a:r>
          </a:p>
          <a:p>
            <a:r>
              <a:rPr lang="es-PA" dirty="0" smtClean="0"/>
              <a:t>Su gráfico equivalente sería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558" y="1500823"/>
            <a:ext cx="5399831" cy="83247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412" y="2913938"/>
            <a:ext cx="6150212" cy="27069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459" y="3260446"/>
            <a:ext cx="5160107" cy="39447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558" y="3730728"/>
            <a:ext cx="6684222" cy="291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7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Realización de un filtro FIR</a:t>
            </a:r>
            <a:endParaRPr lang="es-PA" dirty="0"/>
          </a:p>
          <a:p>
            <a:r>
              <a:rPr lang="es-PA" dirty="0" smtClean="0"/>
              <a:t>Comentarios</a:t>
            </a:r>
          </a:p>
          <a:p>
            <a:pPr lvl="1"/>
            <a:r>
              <a:rPr lang="es-PA" dirty="0" smtClean="0"/>
              <a:t>Si es de respuesta finita es no recursivo</a:t>
            </a:r>
          </a:p>
          <a:p>
            <a:pPr lvl="1"/>
            <a:r>
              <a:rPr lang="es-PA" dirty="0" smtClean="0"/>
              <a:t>El filtro FIR no requiere de realimentación</a:t>
            </a:r>
          </a:p>
          <a:p>
            <a:pPr lvl="2"/>
            <a:r>
              <a:rPr lang="es-PA" dirty="0" smtClean="0"/>
              <a:t>Programación directa y estándar idénticas</a:t>
            </a:r>
          </a:p>
          <a:p>
            <a:pPr lvl="2"/>
            <a:r>
              <a:rPr lang="es-PA" dirty="0" smtClean="0"/>
              <a:t>También podemos lograr filtros por medio de la FFT (Transformada Rápida de Fourier)</a:t>
            </a:r>
          </a:p>
          <a:p>
            <a:pPr lvl="1"/>
            <a:r>
              <a:rPr lang="es-PA" dirty="0" smtClean="0"/>
              <a:t>Si incluye componentes de alta frecuencia la respuesta se incrementa y el tiempo de retardo se alarga (desventaja del FIR)</a:t>
            </a:r>
          </a:p>
        </p:txBody>
      </p:sp>
    </p:spTree>
    <p:extLst>
      <p:ext uri="{BB962C8B-B14F-4D97-AF65-F5344CB8AC3E}">
        <p14:creationId xmlns:p14="http://schemas.microsoft.com/office/powerpoint/2010/main" val="314157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Aliasing</a:t>
            </a:r>
            <a:endParaRPr lang="es-PA" dirty="0" smtClean="0"/>
          </a:p>
          <a:p>
            <a:pPr lvl="1"/>
            <a:r>
              <a:rPr lang="es-PA" dirty="0" smtClean="0"/>
              <a:t>Los sistemas lineales estables tienen salida estable</a:t>
            </a:r>
          </a:p>
          <a:p>
            <a:pPr lvl="2"/>
            <a:r>
              <a:rPr lang="es-PA" dirty="0" smtClean="0"/>
              <a:t>A una entrada sinusoidal a una frecuencia f, tienen la misma salida a la misma frecuencia</a:t>
            </a:r>
          </a:p>
          <a:p>
            <a:pPr lvl="2"/>
            <a:r>
              <a:rPr lang="es-PA" dirty="0" smtClean="0"/>
              <a:t>Los sistemas digitales tienen este problema pues crea esta salida y nuevas frecuencias</a:t>
            </a:r>
          </a:p>
          <a:p>
            <a:pPr lvl="2"/>
            <a:endParaRPr lang="es-PA" dirty="0"/>
          </a:p>
          <a:p>
            <a:pPr lvl="1"/>
            <a:r>
              <a:rPr lang="es-PA" dirty="0" smtClean="0"/>
              <a:t>Es el efecto de muestreo que causa diferentes señales ser no distinguidas</a:t>
            </a:r>
          </a:p>
          <a:p>
            <a:pPr lvl="1"/>
            <a:r>
              <a:rPr lang="es-PA" dirty="0" smtClean="0"/>
              <a:t>El efecto es que la señal </a:t>
            </a:r>
            <a:r>
              <a:rPr lang="es-PA" dirty="0" err="1" smtClean="0"/>
              <a:t>reconstrudida</a:t>
            </a:r>
            <a:r>
              <a:rPr lang="es-PA" dirty="0" smtClean="0"/>
              <a:t> no se parece a la original</a:t>
            </a:r>
          </a:p>
          <a:p>
            <a:pPr lvl="1"/>
            <a:r>
              <a:rPr lang="es-PA" dirty="0" smtClean="0"/>
              <a:t>El sistema final se deteriora (no tiene </a:t>
            </a:r>
            <a:r>
              <a:rPr lang="es-PA" dirty="0" err="1" smtClean="0"/>
              <a:t>uan</a:t>
            </a:r>
            <a:r>
              <a:rPr lang="es-PA" dirty="0" smtClean="0"/>
              <a:t> respuesta apropiada)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/>
          </a:p>
        </p:txBody>
      </p:sp>
      <p:pic>
        <p:nvPicPr>
          <p:cNvPr id="4100" name="Picture 4" descr="Image result for aliasing 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11242"/>
            <a:ext cx="3289299" cy="174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29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 Modificar el filtro IIR                            para convertirlo en un filtro FIR</a:t>
            </a:r>
          </a:p>
          <a:p>
            <a:r>
              <a:rPr lang="es-PA" dirty="0" smtClean="0"/>
              <a:t>Primero dividimos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Convertimos a muestras en el tiempo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848" y="1592318"/>
            <a:ext cx="1722942" cy="5517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902" y="2256406"/>
            <a:ext cx="6453681" cy="92047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122" y="3359193"/>
            <a:ext cx="6663331" cy="81720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32" y="3711645"/>
            <a:ext cx="5212590" cy="29859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0719" y="4421431"/>
            <a:ext cx="3924300" cy="22383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3151" y="5022985"/>
            <a:ext cx="1319764" cy="174096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0583" y="4374939"/>
            <a:ext cx="11049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6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3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19246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400176"/>
                <a:ext cx="11710736" cy="5241256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Mapeo del Plazo s en el Plano z</a:t>
                </a:r>
              </a:p>
              <a:p>
                <a:r>
                  <a:rPr lang="es-PA" dirty="0" smtClean="0"/>
                  <a:t>Los sistemas LTI se determinan si son estables o no en el plano s</a:t>
                </a:r>
              </a:p>
              <a:p>
                <a:r>
                  <a:rPr lang="es-PA" dirty="0" smtClean="0"/>
                  <a:t>Dependiendo del lado del plano que esté será inestable o no</a:t>
                </a:r>
              </a:p>
              <a:p>
                <a:r>
                  <a:rPr lang="es-PA" dirty="0" smtClean="0"/>
                  <a:t>Como la relación de z a s es z = </a:t>
                </a:r>
                <a:r>
                  <a:rPr lang="es-PA" dirty="0" err="1" smtClean="0"/>
                  <a:t>e^Ts</a:t>
                </a:r>
                <a:r>
                  <a:rPr lang="es-PA" dirty="0" smtClean="0"/>
                  <a:t> se puede determinar también la estabilidad</a:t>
                </a:r>
              </a:p>
              <a:p>
                <a:r>
                  <a:rPr lang="es-PA" dirty="0" smtClean="0"/>
                  <a:t>Dependen del período T en términos de polos y ceros en el plano z</a:t>
                </a:r>
              </a:p>
              <a:p>
                <a:r>
                  <a:rPr lang="es-PA" dirty="0" smtClean="0"/>
                  <a:t>Cambiar el período T cambia la estabilidad del sistema</a:t>
                </a:r>
              </a:p>
              <a:p>
                <a:endParaRPr lang="es-PA" dirty="0"/>
              </a:p>
              <a:p>
                <a:r>
                  <a:rPr lang="es-PA" dirty="0" smtClean="0"/>
                  <a:t>La ubicación de polos y ceros en el plano es importante para predecir el comportamiento</a:t>
                </a:r>
              </a:p>
              <a:p>
                <a:r>
                  <a:rPr lang="es-PA" dirty="0" smtClean="0"/>
                  <a:t>z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𝑇𝑠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PA" dirty="0" smtClean="0"/>
                  <a:t> s = </a:t>
                </a:r>
                <a:r>
                  <a:rPr lang="es-PA" dirty="0" smtClean="0">
                    <a:sym typeface="Symbol" panose="05050102010706020507" pitchFamily="18" charset="2"/>
                  </a:rPr>
                  <a:t> + j 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Podemos derivar la ecuación de polos y ceros desde aquí, T = 2/T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|z|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</m:t>
                        </m:r>
                      </m:sup>
                    </m:sSup>
                  </m:oMath>
                </a14:m>
                <a:r>
                  <a:rPr lang="es-PA" dirty="0" smtClean="0"/>
                  <a:t> &lt; 1 corresponde al círculo unitario de z (estabilidad en z)</a:t>
                </a:r>
                <a:endParaRPr lang="es-P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400176"/>
                <a:ext cx="11710736" cy="5241256"/>
              </a:xfrm>
              <a:blipFill rotWithShape="0">
                <a:blip r:embed="rId2"/>
                <a:stretch>
                  <a:fillRect l="-260" t="-698" r="-5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4891087"/>
            <a:ext cx="4225492" cy="39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8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241256"/>
          </a:xfrm>
        </p:spPr>
        <p:txBody>
          <a:bodyPr>
            <a:normAutofit/>
          </a:bodyPr>
          <a:lstStyle/>
          <a:p>
            <a:r>
              <a:rPr lang="es-PA" dirty="0" smtClean="0"/>
              <a:t>/_ z = </a:t>
            </a:r>
            <a:r>
              <a:rPr lang="es-PA" dirty="0" err="1" smtClean="0"/>
              <a:t>wT</a:t>
            </a:r>
            <a:r>
              <a:rPr lang="es-PA" dirty="0" smtClean="0"/>
              <a:t> varía de –</a:t>
            </a:r>
            <a:r>
              <a:rPr lang="es-PA" dirty="0" err="1" smtClean="0"/>
              <a:t>inf</a:t>
            </a:r>
            <a:r>
              <a:rPr lang="es-PA" dirty="0" smtClean="0"/>
              <a:t> a </a:t>
            </a:r>
            <a:r>
              <a:rPr lang="es-PA" dirty="0" err="1" smtClean="0"/>
              <a:t>inf</a:t>
            </a:r>
            <a:r>
              <a:rPr lang="es-PA" dirty="0"/>
              <a:t> </a:t>
            </a:r>
            <a:r>
              <a:rPr lang="es-PA" dirty="0" smtClean="0"/>
              <a:t>al igual que w</a:t>
            </a:r>
          </a:p>
          <a:p>
            <a:r>
              <a:rPr lang="es-PA" dirty="0" smtClean="0"/>
              <a:t>Si tenemos o consideramos que nos movemos de –</a:t>
            </a:r>
            <a:r>
              <a:rPr lang="es-PA" dirty="0" err="1" smtClean="0"/>
              <a:t>jw</a:t>
            </a:r>
            <a:r>
              <a:rPr lang="es-PA" dirty="0" smtClean="0"/>
              <a:t>/2 a +</a:t>
            </a:r>
            <a:r>
              <a:rPr lang="es-PA" dirty="0" err="1" smtClean="0"/>
              <a:t>jw</a:t>
            </a:r>
            <a:r>
              <a:rPr lang="es-PA" dirty="0" smtClean="0"/>
              <a:t>/2 tenemos que z = 1 variando de -</a:t>
            </a:r>
            <a:r>
              <a:rPr lang="es-PA" dirty="0" smtClean="0">
                <a:sym typeface="Symbol" panose="05050102010706020507" pitchFamily="18" charset="2"/>
              </a:rPr>
              <a:t> </a:t>
            </a:r>
            <a:r>
              <a:rPr lang="es-PA" dirty="0">
                <a:sym typeface="Symbol" panose="05050102010706020507" pitchFamily="18" charset="2"/>
              </a:rPr>
              <a:t>a </a:t>
            </a:r>
            <a:r>
              <a:rPr lang="es-PA" dirty="0" smtClean="0">
                <a:sym typeface="Symbol" panose="05050102010706020507" pitchFamily="18" charset="2"/>
              </a:rPr>
              <a:t>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ahora nos movemos a j3w/2 estará fuera del círculo y en el plano s de –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a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franja primaria está dada por –</a:t>
            </a:r>
            <a:r>
              <a:rPr lang="es-PA" dirty="0" err="1" smtClean="0">
                <a:sym typeface="Symbol" panose="05050102010706020507" pitchFamily="18" charset="2"/>
              </a:rPr>
              <a:t>jw</a:t>
            </a:r>
            <a:r>
              <a:rPr lang="es-PA" dirty="0" smtClean="0">
                <a:sym typeface="Symbol" panose="05050102010706020507" pitchFamily="18" charset="2"/>
              </a:rPr>
              <a:t>/2 y + </a:t>
            </a:r>
            <a:r>
              <a:rPr lang="es-PA" dirty="0" err="1" smtClean="0">
                <a:sym typeface="Symbol" panose="05050102010706020507" pitchFamily="18" charset="2"/>
              </a:rPr>
              <a:t>jw</a:t>
            </a:r>
            <a:r>
              <a:rPr lang="es-PA" dirty="0" smtClean="0">
                <a:sym typeface="Symbol" panose="05050102010706020507" pitchFamily="18" charset="2"/>
              </a:rPr>
              <a:t>/2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francas complementarias son </a:t>
            </a:r>
            <a:r>
              <a:rPr lang="es-PA" dirty="0" err="1" smtClean="0">
                <a:sym typeface="Symbol" panose="05050102010706020507" pitchFamily="18" charset="2"/>
              </a:rPr>
              <a:t>njw</a:t>
            </a:r>
            <a:r>
              <a:rPr lang="es-PA" dirty="0" smtClean="0">
                <a:sym typeface="Symbol" panose="05050102010706020507" pitchFamily="18" charset="2"/>
              </a:rPr>
              <a:t>/2 donde n = 1, 3, 5, 7 </a:t>
            </a:r>
          </a:p>
          <a:p>
            <a:r>
              <a:rPr lang="es-PA" dirty="0"/>
              <a:t>Un punto en el plano z corresponde a infinitos puntos en </a:t>
            </a:r>
            <a:r>
              <a:rPr lang="es-PA" dirty="0" smtClean="0"/>
              <a:t>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224" y="3114675"/>
            <a:ext cx="3967526" cy="35124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3" y="4428710"/>
            <a:ext cx="4499310" cy="228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6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241256"/>
          </a:xfrm>
        </p:spPr>
        <p:txBody>
          <a:bodyPr>
            <a:normAutofit/>
          </a:bodyPr>
          <a:lstStyle/>
          <a:p>
            <a:r>
              <a:rPr lang="es-PA" dirty="0" smtClean="0"/>
              <a:t>El lugar geométrico de atenuación constante  es una línea graficada por z = </a:t>
            </a:r>
            <a:r>
              <a:rPr lang="es-PA" dirty="0" err="1" smtClean="0"/>
              <a:t>e^T</a:t>
            </a:r>
            <a:r>
              <a:rPr lang="es-PA" dirty="0" smtClean="0">
                <a:sym typeface="Symbol" panose="05050102010706020507" pitchFamily="18" charset="2"/>
              </a:rPr>
              <a:t> que se ve reflejada en z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tiempo de ajuste es determinado por los polos dominantes de lazo cerrado.  Es posible ajustar la línea a =-1 en el plano s que es interna al plano 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frecuencia de atenuación constante es w = w1 en el plano s mapeada por z = </a:t>
            </a:r>
            <a:r>
              <a:rPr lang="es-PA" dirty="0" err="1" smtClean="0">
                <a:sym typeface="Symbol" panose="05050102010706020507" pitchFamily="18" charset="2"/>
              </a:rPr>
              <a:t>e^Tw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37" y="3319240"/>
            <a:ext cx="2121375" cy="29507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932" y="3319240"/>
            <a:ext cx="2543056" cy="283516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926" y="3572906"/>
            <a:ext cx="3054004" cy="258149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4930" y="3572906"/>
            <a:ext cx="3005854" cy="258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3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241256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 frecuencia de atenuación constante es w = w1 en el plano s mapeada por z = </a:t>
            </a:r>
            <a:r>
              <a:rPr lang="es-PA" dirty="0" err="1" smtClean="0">
                <a:sym typeface="Symbol" panose="05050102010706020507" pitchFamily="18" charset="2"/>
              </a:rPr>
              <a:t>e^Tw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w define la rotación en el plano z mientras que en el s son límites de estabilidad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Note que -1 y -2 definen el radio interno y externo( a medida que se aleja es menor)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1 y -2 las rotaciones del plano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5" y="3403617"/>
            <a:ext cx="2586039" cy="336094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530" y="3403617"/>
            <a:ext cx="2977605" cy="33609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512" y="3642705"/>
            <a:ext cx="3241078" cy="30558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891" y="3642705"/>
            <a:ext cx="3025264" cy="299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4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factor de amortiguamiento relativo constante (</a:t>
            </a:r>
            <a:r>
              <a:rPr lang="es-PA" dirty="0" err="1" smtClean="0">
                <a:sym typeface="Symbol" panose="05050102010706020507" pitchFamily="18" charset="2"/>
              </a:rPr>
              <a:t>damping</a:t>
            </a:r>
            <a:r>
              <a:rPr lang="es-PA" dirty="0" smtClean="0">
                <a:sym typeface="Symbol" panose="05050102010706020507" pitchFamily="18" charset="2"/>
              </a:rPr>
              <a:t> ratio) en el plano s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Donde 								de magnitud						y ángulo 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magnitud de z decrece si d aumenta y el ángulo aumenta si </a:t>
            </a:r>
            <a:r>
              <a:rPr lang="es-PA" dirty="0" err="1" smtClean="0">
                <a:sym typeface="Symbol" panose="05050102010706020507" pitchFamily="18" charset="2"/>
              </a:rPr>
              <a:t>wd</a:t>
            </a:r>
            <a:r>
              <a:rPr lang="es-PA" dirty="0" smtClean="0">
                <a:sym typeface="Symbol" panose="05050102010706020507" pitchFamily="18" charset="2"/>
              </a:rPr>
              <a:t> aumenta volviéndose una espiral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situaciones como </a:t>
            </a:r>
            <a:r>
              <a:rPr lang="es-PA" dirty="0" err="1" smtClean="0">
                <a:sym typeface="Symbol" panose="05050102010706020507" pitchFamily="18" charset="2"/>
              </a:rPr>
              <a:t>wd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= K solo depende de 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por ejemplo </a:t>
            </a:r>
            <a:r>
              <a:rPr lang="es-PA" dirty="0">
                <a:sym typeface="Symbol" panose="05050102010706020507" pitchFamily="18" charset="2"/>
              </a:rPr>
              <a:t></a:t>
            </a:r>
            <a:r>
              <a:rPr lang="es-PA" dirty="0" smtClean="0">
                <a:sym typeface="Symbol" panose="05050102010706020507" pitchFamily="18" charset="2"/>
              </a:rPr>
              <a:t> = 0.3, </a:t>
            </a:r>
            <a:r>
              <a:rPr lang="es-PA" dirty="0" err="1" smtClean="0">
                <a:sym typeface="Symbol" panose="05050102010706020507" pitchFamily="18" charset="2"/>
              </a:rPr>
              <a:t>wd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=0.5; o P = 30°, 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= 10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612" y="1776412"/>
            <a:ext cx="3826610" cy="40957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788" y="2291399"/>
            <a:ext cx="3105150" cy="9620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5" y="2315210"/>
            <a:ext cx="2076450" cy="7334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2712" y="2324736"/>
            <a:ext cx="1047750" cy="4476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9085" y="4117964"/>
            <a:ext cx="1989473" cy="25849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9139" y="3933482"/>
            <a:ext cx="2514895" cy="28309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726" y="5410445"/>
            <a:ext cx="3305175" cy="97155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9507" y="5143745"/>
            <a:ext cx="1428750" cy="5334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9507" y="5926309"/>
            <a:ext cx="2473903" cy="4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8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Si el factor de amortiguamiento es constante  Q2 y Q3 decae en z normalmente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 está en Q1 y Q4, (amortiguamiento </a:t>
            </a:r>
            <a:r>
              <a:rPr lang="es-PA" dirty="0" err="1" smtClean="0">
                <a:sym typeface="Symbol" panose="05050102010706020507" pitchFamily="18" charset="2"/>
              </a:rPr>
              <a:t>neg</a:t>
            </a:r>
            <a:r>
              <a:rPr lang="es-PA" dirty="0" smtClean="0">
                <a:sym typeface="Symbol" panose="05050102010706020507" pitchFamily="18" charset="2"/>
              </a:rPr>
              <a:t>.)…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crece la espiral fuera de z = 1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z = 0,  =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z = 1,  = 0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Un mapeo que preserva tanto </a:t>
            </a:r>
            <a:r>
              <a:rPr lang="es-PA" dirty="0" err="1" smtClean="0">
                <a:sym typeface="Symbol" panose="05050102010706020507" pitchFamily="18" charset="2"/>
              </a:rPr>
              <a:t>wn</a:t>
            </a:r>
            <a:r>
              <a:rPr lang="es-PA" dirty="0" smtClean="0">
                <a:sym typeface="Symbol" panose="05050102010706020507" pitchFamily="18" charset="2"/>
              </a:rPr>
              <a:t> y  se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Les dice mapeo o correspondencia conforme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331" y="1853248"/>
            <a:ext cx="3674121" cy="209848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149" y="2247232"/>
            <a:ext cx="2320567" cy="259831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716" y="4133850"/>
            <a:ext cx="39338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2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Regiones del Plano s y Plano z para  </a:t>
            </a:r>
            <a:r>
              <a:rPr lang="es-PA" dirty="0">
                <a:sym typeface="Symbol" panose="05050102010706020507" pitchFamily="18" charset="2"/>
              </a:rPr>
              <a:t>&lt; </a:t>
            </a:r>
            <a:r>
              <a:rPr lang="es-PA" dirty="0" smtClean="0">
                <a:sym typeface="Symbol" panose="05050102010706020507" pitchFamily="18" charset="2"/>
              </a:rPr>
              <a:t>1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Note que las espirales corresponden a la franja primaria en el plano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tenemos  </a:t>
            </a:r>
            <a:r>
              <a:rPr lang="es-PA" dirty="0">
                <a:sym typeface="Symbol" panose="05050102010706020507" pitchFamily="18" charset="2"/>
              </a:rPr>
              <a:t> </a:t>
            </a:r>
            <a:r>
              <a:rPr lang="es-PA" dirty="0" smtClean="0">
                <a:sym typeface="Symbol" panose="05050102010706020507" pitchFamily="18" charset="2"/>
              </a:rPr>
              <a:t>= </a:t>
            </a:r>
            <a:r>
              <a:rPr lang="es-PA" dirty="0">
                <a:sym typeface="Symbol" panose="05050102010706020507" pitchFamily="18" charset="2"/>
              </a:rPr>
              <a:t></a:t>
            </a:r>
            <a:r>
              <a:rPr lang="es-PA" dirty="0" smtClean="0">
                <a:sym typeface="Symbol" panose="05050102010706020507" pitchFamily="18" charset="2"/>
              </a:rPr>
              <a:t>1 existen polos a la izquierda en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el plano z se representa por una espiral log.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especificar en el plano z una región…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deseable del plano s para s = </a:t>
            </a:r>
            <a:r>
              <a:rPr lang="es-PA" dirty="0" err="1" smtClean="0">
                <a:sym typeface="Symbol" panose="05050102010706020507" pitchFamily="18" charset="2"/>
              </a:rPr>
              <a:t>wj</a:t>
            </a:r>
            <a:r>
              <a:rPr lang="es-PA" dirty="0" smtClean="0">
                <a:sym typeface="Symbol" panose="05050102010706020507" pitchFamily="18" charset="2"/>
              </a:rPr>
              <a:t>, =-1, =1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017" y="2257426"/>
            <a:ext cx="2449285" cy="21431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228" y="2055655"/>
            <a:ext cx="2522225" cy="23955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39" y="4381802"/>
            <a:ext cx="2052636" cy="23211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848" y="4381802"/>
            <a:ext cx="2563676" cy="23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6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9185608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Regiones del Plano s y Plano z para  </a:t>
            </a:r>
            <a:r>
              <a:rPr lang="es-PA" dirty="0">
                <a:sym typeface="Symbol" panose="05050102010706020507" pitchFamily="18" charset="2"/>
              </a:rPr>
              <a:t>&lt; </a:t>
            </a:r>
            <a:r>
              <a:rPr lang="es-PA" dirty="0" smtClean="0">
                <a:sym typeface="Symbol" panose="05050102010706020507" pitchFamily="18" charset="2"/>
              </a:rPr>
              <a:t>1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Note que las espirales corresponden a la franja primaria en el plano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tenemos  </a:t>
            </a:r>
            <a:r>
              <a:rPr lang="es-PA" dirty="0">
                <a:sym typeface="Symbol" panose="05050102010706020507" pitchFamily="18" charset="2"/>
              </a:rPr>
              <a:t> </a:t>
            </a:r>
            <a:r>
              <a:rPr lang="es-PA" dirty="0" smtClean="0">
                <a:sym typeface="Symbol" panose="05050102010706020507" pitchFamily="18" charset="2"/>
              </a:rPr>
              <a:t>= </a:t>
            </a:r>
            <a:r>
              <a:rPr lang="es-PA" dirty="0">
                <a:sym typeface="Symbol" panose="05050102010706020507" pitchFamily="18" charset="2"/>
              </a:rPr>
              <a:t></a:t>
            </a:r>
            <a:r>
              <a:rPr lang="es-PA" dirty="0" smtClean="0">
                <a:sym typeface="Symbol" panose="05050102010706020507" pitchFamily="18" charset="2"/>
              </a:rPr>
              <a:t>1 existen polos a la izquierda en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el plano z se representa por una espiral log.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especificar en el plano z una región…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deseable del plano s para s = </a:t>
            </a:r>
            <a:r>
              <a:rPr lang="es-PA" dirty="0" err="1" smtClean="0">
                <a:sym typeface="Symbol" panose="05050102010706020507" pitchFamily="18" charset="2"/>
              </a:rPr>
              <a:t>wj</a:t>
            </a:r>
            <a:r>
              <a:rPr lang="es-PA" dirty="0" smtClean="0">
                <a:sym typeface="Symbol" panose="05050102010706020507" pitchFamily="18" charset="2"/>
              </a:rPr>
              <a:t>, =-1, =1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9" y="4381802"/>
            <a:ext cx="2052636" cy="23211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848" y="4381802"/>
            <a:ext cx="2563676" cy="236194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076376" y="3773943"/>
            <a:ext cx="4720672" cy="2928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>
                <a:sym typeface="Symbol" panose="05050102010706020507" pitchFamily="18" charset="2"/>
              </a:rPr>
              <a:t>Los polos dominantes tienen que estar en este lado marcado del plano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región marcada en z es la región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la respuesta del sistema no es satisfactoria se deben modificar los ceros y polos del lazo cerrado</a:t>
            </a:r>
          </a:p>
        </p:txBody>
      </p:sp>
    </p:spTree>
    <p:extLst>
      <p:ext uri="{BB962C8B-B14F-4D97-AF65-F5344CB8AC3E}">
        <p14:creationId xmlns:p14="http://schemas.microsoft.com/office/powerpoint/2010/main" val="204632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Introducción – Sistemas Inherentemente Muestreados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El muestreo ocurre debido a varios casos</a:t>
            </a:r>
          </a:p>
          <a:p>
            <a:pPr lvl="1"/>
            <a:r>
              <a:rPr lang="es-PA" dirty="0" smtClean="0"/>
              <a:t>Debido a que a veces es transmitido a pulsos</a:t>
            </a:r>
          </a:p>
          <a:p>
            <a:pPr lvl="1"/>
            <a:r>
              <a:rPr lang="es-PA" dirty="0" smtClean="0"/>
              <a:t>O a la naturaleza de la señal</a:t>
            </a:r>
          </a:p>
          <a:p>
            <a:pPr lvl="1"/>
            <a:endParaRPr lang="es-PA" dirty="0"/>
          </a:p>
          <a:p>
            <a:r>
              <a:rPr lang="es-PA" dirty="0" smtClean="0"/>
              <a:t>En un radar:  La información es obtenida cada revolución</a:t>
            </a:r>
          </a:p>
          <a:p>
            <a:r>
              <a:rPr lang="es-PA" dirty="0" smtClean="0"/>
              <a:t>Sistemas Económicos:  Los procesos contables son atados a calendarios</a:t>
            </a:r>
          </a:p>
          <a:p>
            <a:pPr lvl="1"/>
            <a:r>
              <a:rPr lang="es-PA" dirty="0" smtClean="0"/>
              <a:t>La información se almacena en </a:t>
            </a:r>
            <a:r>
              <a:rPr lang="es-PA" dirty="0" err="1" smtClean="0"/>
              <a:t>perídos</a:t>
            </a:r>
            <a:r>
              <a:rPr lang="es-PA" dirty="0" smtClean="0"/>
              <a:t> </a:t>
            </a:r>
            <a:r>
              <a:rPr lang="es-PA" dirty="0" err="1" smtClean="0"/>
              <a:t>diaros</a:t>
            </a:r>
            <a:r>
              <a:rPr lang="es-PA" dirty="0" smtClean="0"/>
              <a:t>, semanales… anuales, etc.</a:t>
            </a:r>
          </a:p>
          <a:p>
            <a:r>
              <a:rPr lang="es-PA" dirty="0" smtClean="0"/>
              <a:t>Sistemas Biológicos:  La información ocurre por medio de eventos del sistema nervioso</a:t>
            </a:r>
          </a:p>
          <a:p>
            <a:pPr lvl="1"/>
            <a:r>
              <a:rPr lang="es-PA" dirty="0" smtClean="0"/>
              <a:t>Son inherentemente muestreados</a:t>
            </a:r>
          </a:p>
          <a:p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/>
          </a:p>
        </p:txBody>
      </p:sp>
      <p:pic>
        <p:nvPicPr>
          <p:cNvPr id="8196" name="Picture 4" descr="Image result for radar control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900" y="1126489"/>
            <a:ext cx="3060700" cy="275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4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Para este caso suponga que tenemos s = -1 + w1j en el plano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el tiempo de muestreo es bajo ocurrirá </a:t>
            </a:r>
            <a:r>
              <a:rPr lang="es-PA" dirty="0" err="1" smtClean="0">
                <a:sym typeface="Symbol" panose="05050102010706020507" pitchFamily="18" charset="2"/>
              </a:rPr>
              <a:t>folding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Esto nos lleva a que la frecuencia de </a:t>
            </a:r>
            <a:r>
              <a:rPr lang="es-PA" dirty="0" err="1" smtClean="0">
                <a:sym typeface="Symbol" panose="05050102010706020507" pitchFamily="18" charset="2"/>
              </a:rPr>
              <a:t>folding</a:t>
            </a:r>
            <a:r>
              <a:rPr lang="es-PA" dirty="0" smtClean="0">
                <a:sym typeface="Symbol" panose="05050102010706020507" pitchFamily="18" charset="2"/>
              </a:rPr>
              <a:t> ocurrirá cada </a:t>
            </a:r>
            <a:r>
              <a:rPr lang="es-PA" dirty="0">
                <a:sym typeface="Symbol" panose="05050102010706020507" pitchFamily="18" charset="2"/>
              </a:rPr>
              <a:t>s = -1 + </a:t>
            </a:r>
            <a:r>
              <a:rPr lang="es-PA" dirty="0" smtClean="0">
                <a:sym typeface="Symbol" panose="05050102010706020507" pitchFamily="18" charset="2"/>
              </a:rPr>
              <a:t>(w1 + n*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)j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336" y="2828925"/>
            <a:ext cx="5618845" cy="373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2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Estabilidad de lazo cerrado en el plano 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Considerando la función de transferencia de pulso                              bajo polos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sistema es estable si: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polos están dentro del plano z (z &lt; 1)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el polo es de z = 1 el sistema es críticamente estable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ceros del plano z no afectan la estabilidad del sistema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sistema es inestable si: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un sistema críticamente estable existe un polo conjugado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el polo esta fuera del plano 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837" y="1528764"/>
            <a:ext cx="1785629" cy="60547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013" y="1843857"/>
            <a:ext cx="1757852" cy="3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4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Determine la estabilidad del sistema cuando K = 1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transformada Z del sistema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un sistema de lazo cerrado encontrar los polo se da si: 1 + GH(z) = 0 en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Dando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z &lt; 1 el sistema es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NOTA:  Siempre la ausencia del </a:t>
            </a:r>
            <a:r>
              <a:rPr lang="es-PA" dirty="0" err="1" smtClean="0">
                <a:sym typeface="Symbol" panose="05050102010706020507" pitchFamily="18" charset="2"/>
              </a:rPr>
              <a:t>muestreador</a:t>
            </a:r>
            <a:r>
              <a:rPr lang="es-PA" dirty="0" smtClean="0">
                <a:sym typeface="Symbol" panose="05050102010706020507" pitchFamily="18" charset="2"/>
              </a:rPr>
              <a:t> de un sistema de 2do orden es estable; si existe </a:t>
            </a:r>
            <a:r>
              <a:rPr lang="es-PA" dirty="0" err="1" smtClean="0">
                <a:sym typeface="Symbol" panose="05050102010706020507" pitchFamily="18" charset="2"/>
              </a:rPr>
              <a:t>muestreador</a:t>
            </a:r>
            <a:r>
              <a:rPr lang="es-PA" dirty="0" smtClean="0">
                <a:sym typeface="Symbol" panose="05050102010706020507" pitchFamily="18" charset="2"/>
              </a:rPr>
              <a:t> probablemente el sistema sea inestable (debe hacerse el análisis)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836" y="1276986"/>
            <a:ext cx="2675385" cy="7089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99" y="2109153"/>
            <a:ext cx="5001753" cy="69119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9691" y="2913223"/>
            <a:ext cx="1880384" cy="6804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704" y="3678014"/>
            <a:ext cx="4706132" cy="49393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7704" y="4295141"/>
            <a:ext cx="2547950" cy="4911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7703" y="4881866"/>
            <a:ext cx="4060087" cy="37593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8370" y="4313397"/>
            <a:ext cx="4678565" cy="126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8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Métodos de prueba de estabilidad absoluta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Antes de atacar el problema P(z) = 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Aplicamos la prueba de estabilidad de </a:t>
            </a:r>
            <a:r>
              <a:rPr lang="es-PA" dirty="0" err="1" smtClean="0">
                <a:sym typeface="Symbol" panose="05050102010706020507" pitchFamily="18" charset="2"/>
              </a:rPr>
              <a:t>Schur-Cohn</a:t>
            </a:r>
            <a:r>
              <a:rPr lang="es-PA" dirty="0" smtClean="0">
                <a:sym typeface="Symbol" panose="05050102010706020507" pitchFamily="18" charset="2"/>
              </a:rPr>
              <a:t>, prueba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a sistemas con </a:t>
            </a:r>
            <a:r>
              <a:rPr lang="es-PA" dirty="0" err="1" smtClean="0">
                <a:sym typeface="Symbol" panose="05050102010706020507" pitchFamily="18" charset="2"/>
              </a:rPr>
              <a:t>coef</a:t>
            </a:r>
            <a:r>
              <a:rPr lang="es-PA" dirty="0" smtClean="0">
                <a:sym typeface="Symbol" panose="05050102010706020507" pitchFamily="18" charset="2"/>
              </a:rPr>
              <a:t>. complejo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Revelan la existencia de cualquier raíz inestable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No dan localizaciones exactas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Ni son exactas a términos superiores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puede hacer la prueba de </a:t>
            </a:r>
            <a:r>
              <a:rPr lang="es-PA" dirty="0" err="1" smtClean="0">
                <a:sym typeface="Symbol" panose="05050102010706020507" pitchFamily="18" charset="2"/>
              </a:rPr>
              <a:t>Routh</a:t>
            </a:r>
            <a:r>
              <a:rPr lang="es-PA" dirty="0" smtClean="0">
                <a:sym typeface="Symbol" panose="05050102010706020507" pitchFamily="18" charset="2"/>
              </a:rPr>
              <a:t> de estabilidad, es la mas confiable (transformada bilineal)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coeficientes reales es mejor la prueba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endParaRPr lang="es-PA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54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Métodos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y criterio de estabilidad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6" y="2017963"/>
            <a:ext cx="6391275" cy="40671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530" y="2017963"/>
            <a:ext cx="3810000" cy="18383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530" y="4167188"/>
            <a:ext cx="23622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Construir la tabla de </a:t>
            </a:r>
            <a:r>
              <a:rPr lang="es-PA" dirty="0" err="1" smtClean="0">
                <a:sym typeface="Symbol" panose="05050102010706020507" pitchFamily="18" charset="2"/>
              </a:rPr>
              <a:t>estabildiad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para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411" y="1400176"/>
            <a:ext cx="4162599" cy="45307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64" y="1941524"/>
            <a:ext cx="5803899" cy="47614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698" y="2138999"/>
            <a:ext cx="4037660" cy="139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8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Construir la tabla de </a:t>
            </a:r>
            <a:r>
              <a:rPr lang="es-PA" dirty="0" err="1" smtClean="0">
                <a:sym typeface="Symbol" panose="05050102010706020507" pitchFamily="18" charset="2"/>
              </a:rPr>
              <a:t>estabildiad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para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1.  |-0.08| &lt; 1, ok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2.  P(z)|z=1 &gt; 0, P(  1) = 0.09 &gt; 0, ok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3.  P(z)|z=-1 &gt; 0, P(-1) = 1.89 &gt; 0, ok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4. 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|b3| &gt; |b0|, |-0.994| &gt; |-0.204|, ok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|c2| &gt; |c0|, |0.9456| &gt; |0.315|, ok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sistema es estable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597" y="1400176"/>
            <a:ext cx="3187211" cy="4286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075" y="4890984"/>
            <a:ext cx="3810000" cy="18383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9208" y="638623"/>
            <a:ext cx="1691578" cy="1295967"/>
          </a:xfrm>
          <a:prstGeom prst="rect">
            <a:avLst/>
          </a:prstGeom>
        </p:spPr>
      </p:pic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000501"/>
              </p:ext>
            </p:extLst>
          </p:nvPr>
        </p:nvGraphicFramePr>
        <p:xfrm>
          <a:off x="6151396" y="2011485"/>
          <a:ext cx="5880100" cy="280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768"/>
                <a:gridCol w="760768"/>
                <a:gridCol w="865373"/>
                <a:gridCol w="1141151"/>
                <a:gridCol w="865373"/>
                <a:gridCol w="865373"/>
                <a:gridCol w="621294"/>
              </a:tblGrid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c0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c1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c2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b0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b1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b2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b3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z0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z1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z2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z3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z4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a[4:0]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1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-0.08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0.3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0.07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-1.2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1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a[0:4]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2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1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-1.2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0.07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0.3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-0.1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b[3:0]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3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-0.994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1.176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-0.076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-0.204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u="none" strike="noStrike">
                          <a:effectLst/>
                        </a:rPr>
                        <a:t> 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b[0:3]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4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-</a:t>
                      </a:r>
                      <a:r>
                        <a:rPr lang="es-PA" sz="1800" u="none" strike="noStrike" dirty="0" smtClean="0">
                          <a:effectLst/>
                        </a:rPr>
                        <a:t>0.0204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-0.0756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1.176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-0.994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u="none" strike="noStrike">
                          <a:effectLst/>
                        </a:rPr>
                        <a:t> 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  <a:tr h="6191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 smtClean="0">
                          <a:effectLst/>
                        </a:rPr>
                        <a:t>c[2:0</a:t>
                      </a:r>
                      <a:r>
                        <a:rPr lang="es-PA" sz="1800" u="none" strike="noStrike" dirty="0">
                          <a:effectLst/>
                        </a:rPr>
                        <a:t>]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5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0.9456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[no nec.]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0.315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u="none" strike="noStrike">
                          <a:effectLst/>
                        </a:rPr>
                        <a:t> 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u="none" strike="noStrike" dirty="0">
                          <a:effectLst/>
                        </a:rPr>
                        <a:t> 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118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Construir la tabla de </a:t>
            </a:r>
            <a:r>
              <a:rPr lang="es-PA" dirty="0" err="1" smtClean="0">
                <a:sym typeface="Symbol" panose="05050102010706020507" pitchFamily="18" charset="2"/>
              </a:rPr>
              <a:t>estabildiad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para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1.  |0.2| &lt; 1, ok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2.  P(z)|z=1 &gt; 0, P(  1) = 0 &gt; 0, ok [críticamente estable]</a:t>
            </a:r>
          </a:p>
          <a:p>
            <a:r>
              <a:rPr lang="es-PA" dirty="0" smtClean="0">
                <a:sym typeface="Symbol" panose="05050102010706020507" pitchFamily="18" charset="2"/>
              </a:rPr>
              <a:t>3.  P(z)|z=-1 &gt; 0, P(-1) = -1.8 &lt; 0, para n impar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4.  |b2| &gt; |b0|, |-0.96| &gt; |-0.12|, ok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sistema es estable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606" y="4374081"/>
            <a:ext cx="3810000" cy="18383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60" y="4374081"/>
            <a:ext cx="2687063" cy="20586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033" y="1400176"/>
            <a:ext cx="3170731" cy="349796"/>
          </a:xfrm>
          <a:prstGeom prst="rect">
            <a:avLst/>
          </a:prstGeom>
        </p:spPr>
      </p:pic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196865"/>
              </p:ext>
            </p:extLst>
          </p:nvPr>
        </p:nvGraphicFramePr>
        <p:xfrm>
          <a:off x="8001984" y="2005649"/>
          <a:ext cx="3672381" cy="2181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622"/>
                <a:gridCol w="397159"/>
                <a:gridCol w="730250"/>
                <a:gridCol w="781050"/>
                <a:gridCol w="603250"/>
                <a:gridCol w="400050"/>
              </a:tblGrid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c0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c1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c2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b0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b1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b2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z0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z1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z2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z3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effectLst/>
                        </a:rPr>
                        <a:t>a[3:0]</a:t>
                      </a:r>
                      <a:endParaRPr lang="es-PA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effectLst/>
                        </a:rPr>
                        <a:t>a[0:3]</a:t>
                      </a:r>
                      <a:endParaRPr lang="es-PA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effectLst/>
                        </a:rPr>
                        <a:t>b[2:0]</a:t>
                      </a:r>
                      <a:endParaRPr lang="es-PA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1.08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effectLst/>
                        </a:rPr>
                        <a:t>b[0:2]</a:t>
                      </a:r>
                      <a:endParaRPr lang="es-PA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1.08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65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Construir la tabla de </a:t>
            </a:r>
            <a:r>
              <a:rPr lang="es-PA" dirty="0" err="1" smtClean="0">
                <a:sym typeface="Symbol" panose="05050102010706020507" pitchFamily="18" charset="2"/>
              </a:rPr>
              <a:t>estabildiad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para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1.  |0.24| &lt; 1, ok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2.  P(z)|z=1 &gt; 0, P(  1) = -0.14 &gt; 0, NO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sistema es inestable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831" y="1502518"/>
            <a:ext cx="2819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3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 lnSpcReduction="10000"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Considerar el sistema de control de lazo cerrado con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T = 1s.  Determine K para estabilidad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Su función de transferencia es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Hay que validar a ver si se puede en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Aplicando el criterio de estabilidad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de para un sistema de 2do orden</a:t>
            </a:r>
          </a:p>
          <a:p>
            <a:r>
              <a:rPr lang="es-PA" dirty="0">
                <a:sym typeface="Symbol" panose="05050102010706020507" pitchFamily="18" charset="2"/>
              </a:rPr>
              <a:t>1.  </a:t>
            </a:r>
            <a:r>
              <a:rPr lang="es-PA" dirty="0" smtClean="0">
                <a:sym typeface="Symbol" panose="05050102010706020507" pitchFamily="18" charset="2"/>
              </a:rPr>
              <a:t>|0.2642K + 0.3679| </a:t>
            </a:r>
            <a:r>
              <a:rPr lang="es-PA" dirty="0">
                <a:sym typeface="Symbol" panose="05050102010706020507" pitchFamily="18" charset="2"/>
              </a:rPr>
              <a:t>&lt; </a:t>
            </a:r>
            <a:r>
              <a:rPr lang="es-PA" dirty="0" smtClean="0">
                <a:sym typeface="Symbol" panose="05050102010706020507" pitchFamily="18" charset="2"/>
              </a:rPr>
              <a:t>1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-5.1775 &lt; K &lt; 2.3925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</a:t>
            </a:r>
            <a:r>
              <a:rPr lang="es-PA" dirty="0">
                <a:sym typeface="Symbol" panose="05050102010706020507" pitchFamily="18" charset="2"/>
              </a:rPr>
              <a:t>.  P(z)|z=1 &gt; </a:t>
            </a:r>
            <a:r>
              <a:rPr lang="es-PA" dirty="0" smtClean="0">
                <a:sym typeface="Symbol" panose="05050102010706020507" pitchFamily="18" charset="2"/>
              </a:rPr>
              <a:t>0.  Nos da K &gt; 0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>
                <a:sym typeface="Symbol" panose="05050102010706020507" pitchFamily="18" charset="2"/>
              </a:rPr>
              <a:t>3.  P(z)|z=-1 &gt; 0, </a:t>
            </a:r>
            <a:r>
              <a:rPr lang="es-PA" dirty="0" smtClean="0">
                <a:sym typeface="Symbol" panose="05050102010706020507" pitchFamily="18" charset="2"/>
              </a:rPr>
              <a:t>para par, nos da 2.7358K – 0.1037K &gt; 0, K &lt; 26.382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debe satisfacer los anteriores queda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2.3925 &gt; K &gt;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K es críticamente estable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208" y="1307575"/>
            <a:ext cx="2276475" cy="5429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752" y="3697146"/>
            <a:ext cx="3908647" cy="10553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886" y="2213084"/>
            <a:ext cx="4191000" cy="571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876" y="2936474"/>
            <a:ext cx="5080614" cy="41589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620" y="3716767"/>
            <a:ext cx="3231789" cy="1559338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8497" y="1320826"/>
            <a:ext cx="1691578" cy="129596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8478" y="5676468"/>
            <a:ext cx="2451282" cy="47624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685" y="6111169"/>
            <a:ext cx="5430315" cy="63143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1685" y="5596819"/>
            <a:ext cx="1066800" cy="51435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8478" y="6189458"/>
            <a:ext cx="2430415" cy="51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4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18600" y="1375091"/>
            <a:ext cx="2857500" cy="2295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Introducción – ¿</a:t>
            </a:r>
            <a:r>
              <a:rPr lang="es-PA" dirty="0" err="1" smtClean="0"/>
              <a:t>Comó</a:t>
            </a:r>
            <a:r>
              <a:rPr lang="es-PA" dirty="0" smtClean="0"/>
              <a:t> se llego a esto?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Teorema de Muestreo</a:t>
            </a:r>
          </a:p>
          <a:p>
            <a:pPr lvl="1"/>
            <a:r>
              <a:rPr lang="es-PA" dirty="0" smtClean="0"/>
              <a:t>Todas las computadoras operan en tiempo discreto</a:t>
            </a:r>
          </a:p>
          <a:p>
            <a:pPr lvl="1"/>
            <a:r>
              <a:rPr lang="es-PA" dirty="0" smtClean="0"/>
              <a:t>Se debe conocer la condición del cual la señal puede muestrearse</a:t>
            </a:r>
          </a:p>
          <a:p>
            <a:pPr lvl="1"/>
            <a:r>
              <a:rPr lang="es-PA" dirty="0" smtClean="0"/>
              <a:t>Nyquist experimentó el problema, Shannon dio la solución completa</a:t>
            </a:r>
          </a:p>
          <a:p>
            <a:r>
              <a:rPr lang="es-PA" dirty="0" smtClean="0"/>
              <a:t>Ecuaciones diferenciales y análisis numérico</a:t>
            </a:r>
          </a:p>
          <a:p>
            <a:pPr lvl="1"/>
            <a:r>
              <a:rPr lang="es-PA" dirty="0" smtClean="0"/>
              <a:t>La data muestreada se relaciona con análisis numérico</a:t>
            </a:r>
          </a:p>
          <a:p>
            <a:pPr lvl="1"/>
            <a:r>
              <a:rPr lang="es-PA" dirty="0" smtClean="0"/>
              <a:t>Las ecuaciones de tiempo continuo se llevan a diferenciales y de tiempo discreto</a:t>
            </a:r>
          </a:p>
          <a:p>
            <a:pPr lvl="2"/>
            <a:r>
              <a:rPr lang="es-PA" dirty="0" smtClean="0"/>
              <a:t>Integrales -&gt; sumas; Derivadas -&gt; restas</a:t>
            </a:r>
          </a:p>
          <a:p>
            <a:r>
              <a:rPr lang="es-PA" dirty="0" err="1" smtClean="0"/>
              <a:t>Metodos</a:t>
            </a:r>
            <a:r>
              <a:rPr lang="es-PA" dirty="0" smtClean="0"/>
              <a:t> de Transformadas</a:t>
            </a:r>
          </a:p>
          <a:p>
            <a:pPr lvl="1"/>
            <a:r>
              <a:rPr lang="es-PA" dirty="0" smtClean="0"/>
              <a:t>La transformada Z se usa para llevar de tiempo continuo a discreto.</a:t>
            </a:r>
          </a:p>
          <a:p>
            <a:r>
              <a:rPr lang="es-PA" dirty="0" smtClean="0"/>
              <a:t>Teoría de Espacio Estado</a:t>
            </a:r>
          </a:p>
          <a:p>
            <a:pPr lvl="1"/>
            <a:r>
              <a:rPr lang="es-PA" dirty="0" smtClean="0"/>
              <a:t>Desarrollada en 1950</a:t>
            </a:r>
          </a:p>
          <a:p>
            <a:pPr lvl="1"/>
            <a:r>
              <a:rPr lang="es-PA" dirty="0" smtClean="0"/>
              <a:t>Representación de modelos en tiempo discreto</a:t>
            </a:r>
          </a:p>
          <a:p>
            <a:endParaRPr lang="es-PA" dirty="0"/>
          </a:p>
        </p:txBody>
      </p:sp>
      <p:pic>
        <p:nvPicPr>
          <p:cNvPr id="9220" name="Picture 4" descr="Image result for sampling theor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1553370"/>
            <a:ext cx="2622579" cy="206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962" y="3767457"/>
            <a:ext cx="1152525" cy="381000"/>
          </a:xfrm>
          <a:prstGeom prst="rect">
            <a:avLst/>
          </a:prstGeom>
        </p:spPr>
      </p:pic>
      <p:pic>
        <p:nvPicPr>
          <p:cNvPr id="9222" name="Picture 6" descr="Image result for digital control differential equati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26"/>
          <a:stretch/>
        </p:blipFill>
        <p:spPr bwMode="auto">
          <a:xfrm>
            <a:off x="8361141" y="4391437"/>
            <a:ext cx="3788869" cy="114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result for z-transfor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091" y="5257800"/>
            <a:ext cx="1517334" cy="151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Image result for digital state space mod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698" y="5537067"/>
            <a:ext cx="2344311" cy="123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39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Estabilidad de Transformada Bilineal y Criterio de </a:t>
            </a:r>
            <a:r>
              <a:rPr lang="es-PA" dirty="0" err="1" smtClean="0">
                <a:sym typeface="Symbol" panose="05050102010706020507" pitchFamily="18" charset="2"/>
              </a:rPr>
              <a:t>Routh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transformada bilineal se puede definir por 				o por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 una transformación de otro plano complejo 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que quede en el circulo unitario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 decir que resolviendo                                 se obtiene                                       dando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semiplano </a:t>
            </a:r>
            <a:r>
              <a:rPr lang="es-PA" dirty="0" err="1" smtClean="0">
                <a:sym typeface="Symbol" panose="05050102010706020507" pitchFamily="18" charset="2"/>
              </a:rPr>
              <a:t>izquerdo</a:t>
            </a:r>
            <a:r>
              <a:rPr lang="es-PA" dirty="0" smtClean="0">
                <a:sym typeface="Symbol" panose="05050102010706020507" pitchFamily="18" charset="2"/>
              </a:rPr>
              <a:t> de w corresponde a |z| &lt;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semiplano derecho de w corresponde a |z| &gt;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método en sí es: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Tomar los polos                                                       y reemplazar    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894" y="1742888"/>
            <a:ext cx="1143914" cy="59040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245" y="1751581"/>
            <a:ext cx="1143658" cy="62901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314" y="2333295"/>
            <a:ext cx="1105357" cy="35529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047" y="2771773"/>
            <a:ext cx="3838567" cy="77546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885" y="3765001"/>
            <a:ext cx="1996436" cy="96169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330" y="4020698"/>
            <a:ext cx="2533650" cy="4000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5574" y="4051550"/>
            <a:ext cx="939774" cy="36919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5167" y="6149676"/>
            <a:ext cx="3667125" cy="4762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2170" y="6123915"/>
            <a:ext cx="3714878" cy="5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7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Estabilidad de Transformada Bilineal y Criterio de </a:t>
            </a:r>
            <a:r>
              <a:rPr lang="es-PA" dirty="0" err="1" smtClean="0">
                <a:sym typeface="Symbol" panose="05050102010706020507" pitchFamily="18" charset="2"/>
              </a:rPr>
              <a:t>Routh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Quedando entonces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 transformada bilineal nos puede decir cuantas raíces quedan en el semiplano </a:t>
            </a:r>
            <a:r>
              <a:rPr lang="es-PA" dirty="0" err="1" smtClean="0">
                <a:sym typeface="Symbol" panose="05050102010706020507" pitchFamily="18" charset="2"/>
              </a:rPr>
              <a:t>izq</a:t>
            </a:r>
            <a:r>
              <a:rPr lang="es-PA" dirty="0" smtClean="0">
                <a:sym typeface="Symbol" panose="05050102010706020507" pitchFamily="18" charset="2"/>
              </a:rPr>
              <a:t> o der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diseño de sistemas de lazo cerrado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Ayudarse con MATLAB para graficar el LDR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ecuación característica puede deducirla más fácilmente con MATLAB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entrada no juega un papel en la estabilidad del sistema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La señal de error puede aumentar y el sistema seguirá siendo estable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594" y="2286000"/>
            <a:ext cx="4516103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5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Respuesta Transitoria en Estado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Realizaremos análisis de estabilidad a entradas como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, rampa y </a:t>
            </a:r>
            <a:r>
              <a:rPr lang="es-PA" dirty="0" err="1" smtClean="0">
                <a:sym typeface="Symbol" panose="05050102010706020507" pitchFamily="18" charset="2"/>
              </a:rPr>
              <a:t>senoidales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Espicificaciones</a:t>
            </a:r>
            <a:r>
              <a:rPr lang="es-PA" dirty="0" smtClean="0">
                <a:sym typeface="Symbol" panose="05050102010706020507" pitchFamily="18" charset="2"/>
              </a:rPr>
              <a:t> de la respuesta transitoria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sistemas continuos o discretos, en cuanto a características de desempeño se expresan en cantidades en función del tiempo debido a que están sujetos a perturbaciones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análisis normalmente empieza con la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unitaria por ser fácil de generar y normalmente asumimos condiciones iniciales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señal empezaría con un impulso y a medida que pasa el tiempo se estabiliza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0" y="5068983"/>
            <a:ext cx="5718180" cy="14445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70" y="5068983"/>
            <a:ext cx="2712103" cy="15289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173" y="5062455"/>
            <a:ext cx="2893959" cy="164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4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Respuesta Transitoria en Estado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entonces </a:t>
            </a:r>
            <a:r>
              <a:rPr lang="es-PA" dirty="0" err="1" smtClean="0">
                <a:sym typeface="Symbol" panose="05050102010706020507" pitchFamily="18" charset="2"/>
              </a:rPr>
              <a:t>carácterizar</a:t>
            </a:r>
            <a:r>
              <a:rPr lang="es-PA" dirty="0" smtClean="0">
                <a:sym typeface="Symbol" panose="05050102010706020507" pitchFamily="18" charset="2"/>
              </a:rPr>
              <a:t> así como en los sistemas de tiempo continuo el </a:t>
            </a:r>
            <a:r>
              <a:rPr lang="es-PA" dirty="0" err="1" smtClean="0">
                <a:sym typeface="Symbol" panose="05050102010706020507" pitchFamily="18" charset="2"/>
              </a:rPr>
              <a:t>transiente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de retardo, </a:t>
            </a:r>
            <a:r>
              <a:rPr lang="es-PA" dirty="0" err="1" smtClean="0">
                <a:sym typeface="Symbol" panose="05050102010706020507" pitchFamily="18" charset="2"/>
              </a:rPr>
              <a:t>td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de levantamiento/subida,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pico, </a:t>
            </a:r>
            <a:r>
              <a:rPr lang="es-PA" dirty="0" err="1" smtClean="0">
                <a:sym typeface="Symbol" panose="05050102010706020507" pitchFamily="18" charset="2"/>
              </a:rPr>
              <a:t>tp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Maximo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sobreimpulso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Mp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de estabilización/asentamiento,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247" y="2569779"/>
            <a:ext cx="6268828" cy="351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0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Respuesta Transitoria en Estado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de retardo, </a:t>
            </a:r>
            <a:r>
              <a:rPr lang="es-PA" dirty="0" err="1" smtClean="0">
                <a:sym typeface="Symbol" panose="05050102010706020507" pitchFamily="18" charset="2"/>
              </a:rPr>
              <a:t>td</a:t>
            </a:r>
            <a:r>
              <a:rPr lang="es-PA" dirty="0" smtClean="0">
                <a:sym typeface="Symbol" panose="05050102010706020507" pitchFamily="18" charset="2"/>
              </a:rPr>
              <a:t>:  Desde el inicio de la señal al 50% de su subida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de levantamiento/subida,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:  Medición del </a:t>
            </a:r>
            <a:r>
              <a:rPr lang="es-PA" b="1" dirty="0" smtClean="0">
                <a:sym typeface="Symbol" panose="05050102010706020507" pitchFamily="18" charset="2"/>
              </a:rPr>
              <a:t>10%-90%, </a:t>
            </a:r>
            <a:r>
              <a:rPr lang="es-PA" dirty="0" smtClean="0">
                <a:sym typeface="Symbol" panose="05050102010706020507" pitchFamily="18" charset="2"/>
              </a:rPr>
              <a:t>o del 5%-95% o del 0%-100%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pico, </a:t>
            </a:r>
            <a:r>
              <a:rPr lang="es-PA" dirty="0" err="1" smtClean="0">
                <a:sym typeface="Symbol" panose="05050102010706020507" pitchFamily="18" charset="2"/>
              </a:rPr>
              <a:t>tp</a:t>
            </a:r>
            <a:r>
              <a:rPr lang="es-PA" dirty="0" smtClean="0">
                <a:sym typeface="Symbol" panose="05050102010706020507" pitchFamily="18" charset="2"/>
              </a:rPr>
              <a:t>:  desde el inicio hasta cuando llega al máximo </a:t>
            </a:r>
            <a:r>
              <a:rPr lang="es-PA" dirty="0" err="1" smtClean="0">
                <a:sym typeface="Symbol" panose="05050102010706020507" pitchFamily="18" charset="2"/>
              </a:rPr>
              <a:t>sobreimpulso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Maximo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sobreimpulso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Mp</a:t>
            </a:r>
            <a:r>
              <a:rPr lang="es-PA" dirty="0" smtClean="0">
                <a:sym typeface="Symbol" panose="05050102010706020507" pitchFamily="18" charset="2"/>
              </a:rPr>
              <a:t>:  Valor donde llega al máximo de cresta (sobre 100%)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de estabilización/asentamiento,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que la señal llega a estabilizarse y …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… no llega a pasar el 2% del </a:t>
            </a:r>
            <a:r>
              <a:rPr lang="es-PA" dirty="0" err="1" smtClean="0">
                <a:sym typeface="Symbol" panose="05050102010706020507" pitchFamily="18" charset="2"/>
              </a:rPr>
              <a:t>setpoint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>
                <a:sym typeface="Symbol" panose="05050102010706020507" pitchFamily="18" charset="2"/>
              </a:rPr>
              <a:t>El sistema no tiene </a:t>
            </a:r>
            <a:r>
              <a:rPr lang="es-PA" dirty="0" err="1">
                <a:sym typeface="Symbol" panose="05050102010706020507" pitchFamily="18" charset="2"/>
              </a:rPr>
              <a:t>folding</a:t>
            </a:r>
            <a:r>
              <a:rPr lang="es-PA" dirty="0">
                <a:sym typeface="Symbol" panose="05050102010706020507" pitchFamily="18" charset="2"/>
              </a:rPr>
              <a:t> y cumple 2ws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Estas definiciones no aplican a un …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sistema </a:t>
            </a:r>
            <a:r>
              <a:rPr lang="es-PA" dirty="0" err="1" smtClean="0">
                <a:sym typeface="Symbol" panose="05050102010706020507" pitchFamily="18" charset="2"/>
              </a:rPr>
              <a:t>sobreamortiguado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159" y="3606720"/>
            <a:ext cx="5518916" cy="309620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5" y="2967674"/>
            <a:ext cx="15049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9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Respuesta Transitoria en Estado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entonces que la función de transferencia del sistema es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con MATLAB entonces adquirir la respuesta del sistema a una función </a:t>
            </a:r>
            <a:r>
              <a:rPr lang="es-PA" dirty="0" err="1" smtClean="0">
                <a:sym typeface="Symbol" panose="05050102010706020507" pitchFamily="18" charset="2"/>
              </a:rPr>
              <a:t>krockener</a:t>
            </a:r>
            <a:r>
              <a:rPr lang="es-PA" dirty="0" smtClean="0">
                <a:sym typeface="Symbol" panose="05050102010706020507" pitchFamily="18" charset="2"/>
              </a:rPr>
              <a:t> delta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898" y="1705611"/>
            <a:ext cx="2724150" cy="5619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448" y="2171305"/>
            <a:ext cx="2728653" cy="62115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765739" y="3149523"/>
            <a:ext cx="47927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 err="1"/>
              <a:t>num</a:t>
            </a:r>
            <a:r>
              <a:rPr lang="es-PA" dirty="0"/>
              <a:t> = [0 0.4673 -0.3393];</a:t>
            </a:r>
          </a:p>
          <a:p>
            <a:r>
              <a:rPr lang="es-PA" dirty="0"/>
              <a:t>den = [1 -1.5327 0.6607];</a:t>
            </a:r>
          </a:p>
          <a:p>
            <a:r>
              <a:rPr lang="es-PA" dirty="0"/>
              <a:t>k = 0:40;</a:t>
            </a:r>
          </a:p>
          <a:p>
            <a:r>
              <a:rPr lang="es-PA" dirty="0"/>
              <a:t>r = </a:t>
            </a:r>
            <a:r>
              <a:rPr lang="es-PA" dirty="0" err="1"/>
              <a:t>ones</a:t>
            </a:r>
            <a:r>
              <a:rPr lang="es-PA" dirty="0"/>
              <a:t>(1, 41);</a:t>
            </a:r>
          </a:p>
          <a:p>
            <a:r>
              <a:rPr lang="es-PA" dirty="0"/>
              <a:t>c = </a:t>
            </a:r>
            <a:r>
              <a:rPr lang="es-PA" dirty="0" err="1"/>
              <a:t>filter</a:t>
            </a:r>
            <a:r>
              <a:rPr lang="es-PA" dirty="0"/>
              <a:t>(</a:t>
            </a:r>
            <a:r>
              <a:rPr lang="es-PA" dirty="0" err="1"/>
              <a:t>num</a:t>
            </a:r>
            <a:r>
              <a:rPr lang="es-PA" dirty="0"/>
              <a:t>, den, r);</a:t>
            </a:r>
          </a:p>
          <a:p>
            <a:r>
              <a:rPr lang="nl-NL" dirty="0"/>
              <a:t>plot(k, c, </a:t>
            </a:r>
            <a:r>
              <a:rPr lang="nl-NL" dirty="0" smtClean="0"/>
              <a:t>‘o', </a:t>
            </a:r>
            <a:r>
              <a:rPr lang="nl-NL" dirty="0"/>
              <a:t>k, c, '+', k, r, '--');</a:t>
            </a:r>
          </a:p>
          <a:p>
            <a:r>
              <a:rPr lang="es-PA" dirty="0"/>
              <a:t>v = [0 40 0 1.6];</a:t>
            </a:r>
          </a:p>
          <a:p>
            <a:r>
              <a:rPr lang="es-PA" dirty="0"/>
              <a:t>axis(v);</a:t>
            </a:r>
          </a:p>
          <a:p>
            <a:r>
              <a:rPr lang="es-PA" dirty="0" err="1"/>
              <a:t>grid</a:t>
            </a:r>
            <a:endParaRPr lang="es-PA" dirty="0"/>
          </a:p>
          <a:p>
            <a:r>
              <a:rPr lang="es-PA" dirty="0" err="1"/>
              <a:t>title</a:t>
            </a:r>
            <a:r>
              <a:rPr lang="es-PA" dirty="0"/>
              <a:t>('Respuesta </a:t>
            </a:r>
            <a:r>
              <a:rPr lang="es-PA" dirty="0" err="1"/>
              <a:t>Escalon</a:t>
            </a:r>
            <a:r>
              <a:rPr lang="es-PA" dirty="0"/>
              <a:t>');</a:t>
            </a:r>
          </a:p>
          <a:p>
            <a:r>
              <a:rPr lang="es-PA" dirty="0" err="1"/>
              <a:t>xlabel</a:t>
            </a:r>
            <a:r>
              <a:rPr lang="es-PA" dirty="0"/>
              <a:t>('k');</a:t>
            </a:r>
          </a:p>
          <a:p>
            <a:r>
              <a:rPr lang="es-PA" dirty="0" err="1"/>
              <a:t>ylabel</a:t>
            </a:r>
            <a:r>
              <a:rPr lang="es-PA" dirty="0"/>
              <a:t>('c(k)');</a:t>
            </a:r>
          </a:p>
          <a:p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99" y="3097861"/>
            <a:ext cx="4200855" cy="345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error en Estado Permanente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realiza en base al análisis del error de las entradas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, rampa y aceleración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Hay otros tipos de errores como fricción estática, zona muerta, deterioro de </a:t>
            </a:r>
            <a:r>
              <a:rPr lang="es-PA" dirty="0" err="1" smtClean="0">
                <a:sym typeface="Symbol" panose="05050102010706020507" pitchFamily="18" charset="2"/>
              </a:rPr>
              <a:t>compoentnes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Hay sistemas que responden a algún tipo de entrada como error de estado permanente y otros no.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S^N define el tipo de sistema.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N = 0, 1, 2, etc.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Tipo 0 muestran errores de estado permanente 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y errores finitos a señales de orden superior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Tipo 1, no muestra 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, si error finito a rampa y errores infinitos a señales de orden superior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Tipo 2, no muestra error 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ni rampa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sistemas pueden clasificarse por medio de los polos de lazo abierto para z = 1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polo en z = 1 corresponde a un integrador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función de transferencia de pulso en lazo abierto es =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457" y="3211853"/>
            <a:ext cx="4584264" cy="6830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953" y="6026378"/>
            <a:ext cx="1404281" cy="6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3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error en Estado Permanente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Al                        no poseer ni polos ni ceros no se puede clasificar (tipo N, N =0, 1, 2)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el sistema el error es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el teorema del valor final tenemos que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sistema entonces en Z podemos decir que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46" y="1853248"/>
            <a:ext cx="1404281" cy="6349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82" y="2488227"/>
            <a:ext cx="5950369" cy="214788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911" y="2749439"/>
            <a:ext cx="1810195" cy="3878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34" y="3507500"/>
            <a:ext cx="2757323" cy="42891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34" y="4402939"/>
            <a:ext cx="2600560" cy="71431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434" y="5163211"/>
            <a:ext cx="3334113" cy="9073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4882" y="4701153"/>
            <a:ext cx="2541319" cy="92411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434" y="6143432"/>
            <a:ext cx="4198599" cy="62411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0780" y="5920555"/>
            <a:ext cx="2575787" cy="84699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5314" y="5920555"/>
            <a:ext cx="4320594" cy="72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3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 lnSpcReduction="10000"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error en Estado Permanente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Constante de Error de Posición estática: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 entrada es 1(t) o escalón unitario….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Kp</a:t>
            </a:r>
            <a:r>
              <a:rPr lang="es-PA" dirty="0" smtClean="0">
                <a:sym typeface="Symbol" panose="05050102010706020507" pitchFamily="18" charset="2"/>
              </a:rPr>
              <a:t> es infinito al menos existe un polo en z = 1 para </a:t>
            </a:r>
            <a:r>
              <a:rPr lang="es-PA" dirty="0">
                <a:sym typeface="Symbol" panose="05050102010706020507" pitchFamily="18" charset="2"/>
              </a:rPr>
              <a:t>GH(z) 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Constante de Error de Velocidad estática: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 entrada es r(t) = t</a:t>
            </a: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Kv es </a:t>
            </a:r>
            <a:r>
              <a:rPr lang="es-PA" dirty="0" err="1" smtClean="0">
                <a:sym typeface="Symbol" panose="05050102010706020507" pitchFamily="18" charset="2"/>
              </a:rPr>
              <a:t>infnito</a:t>
            </a:r>
            <a:r>
              <a:rPr lang="es-PA" dirty="0" smtClean="0">
                <a:sym typeface="Symbol" panose="05050102010706020507" pitchFamily="18" charset="2"/>
              </a:rPr>
              <a:t> al menos existe un polo doble en z = 1 para GH(z)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Constante de Error para Aceleración estática: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 entrada es r(t) = 0.5*t^2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Ka</a:t>
            </a:r>
            <a:r>
              <a:rPr lang="es-PA" dirty="0" smtClean="0">
                <a:sym typeface="Symbol" panose="05050102010706020507" pitchFamily="18" charset="2"/>
              </a:rPr>
              <a:t> es infinito al menos existe un polo tripe en z = 1 para GH(z)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232" y="2106212"/>
            <a:ext cx="1476375" cy="523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12064" b="9650"/>
          <a:stretch/>
        </p:blipFill>
        <p:spPr>
          <a:xfrm>
            <a:off x="7148403" y="2092252"/>
            <a:ext cx="4610100" cy="55179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454" y="680077"/>
            <a:ext cx="4320594" cy="72009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478" y="2711219"/>
            <a:ext cx="1343025" cy="40957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2590" y="3631335"/>
            <a:ext cx="1666875" cy="55245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9465" y="3631335"/>
            <a:ext cx="5238750" cy="581025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2590" y="4256309"/>
            <a:ext cx="2171700" cy="523875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990" y="4080147"/>
            <a:ext cx="857250" cy="4953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672" y="2453187"/>
            <a:ext cx="1023937" cy="516064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5540" y="5548103"/>
            <a:ext cx="1847850" cy="53340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3390" y="5558126"/>
            <a:ext cx="5562600" cy="4953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01225" y="5037518"/>
            <a:ext cx="2228850" cy="485775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7672" y="6326096"/>
            <a:ext cx="8096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6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error en Estado Permanente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Nota:  El error estático es entre la entrada y la retroalimentación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siguiente tabla muestra donde los sistemas tipo 0, 1 y 2 tienen o no respuesta finita o ninguna a errores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análisis aplica solo a sistemas de lazo cerrado mostrados se tendría que realizar el análisis si el sistema es diferente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982" y="4051551"/>
            <a:ext cx="56292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7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se mencionó anteriormente se representan los sistemas por medio de diferencias</a:t>
            </a:r>
          </a:p>
          <a:p>
            <a:r>
              <a:rPr lang="es-PA" dirty="0" smtClean="0"/>
              <a:t>1 - Aproximación por métodos numéricos</a:t>
            </a:r>
          </a:p>
          <a:p>
            <a:r>
              <a:rPr lang="es-PA" dirty="0" smtClean="0"/>
              <a:t>1.1 – Aproximación por diferencia hacia atrás</a:t>
            </a:r>
          </a:p>
          <a:p>
            <a:pPr lvl="1"/>
            <a:r>
              <a:rPr lang="es-PA" dirty="0" smtClean="0"/>
              <a:t>Primer Orden							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Segundo Orden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13" y="3538953"/>
            <a:ext cx="3899197" cy="1203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13" y="4742732"/>
            <a:ext cx="4644573" cy="19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8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Diferentes cálculos de errores para diferentes sistemas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135" y="1853248"/>
            <a:ext cx="4491243" cy="46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4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Respuesta a perturbaciones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Supongamos que la entrada de referencia R(z) = 0 en el sistema de lazo cerrado pero existe una perturbación N(z) = 0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Gd(z)G(z) &gt;&gt; 1 entonces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el error del sistema es en función de la entrada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sistema queda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Gd(z) es alto el error es bajo o tiende a 0.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Gd(z) incluye un integrador esto quiere decir que tiene un polo para z = 1.  El error a estado permanente de una </a:t>
            </a:r>
            <a:r>
              <a:rPr lang="es-PA" dirty="0" err="1" smtClean="0">
                <a:sym typeface="Symbol" panose="05050102010706020507" pitchFamily="18" charset="2"/>
              </a:rPr>
              <a:t>cosnstante</a:t>
            </a:r>
            <a:r>
              <a:rPr lang="es-PA" dirty="0" smtClean="0">
                <a:sym typeface="Symbol" panose="05050102010706020507" pitchFamily="18" charset="2"/>
              </a:rPr>
              <a:t> es 0.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612" y="3051065"/>
            <a:ext cx="2124669" cy="6639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62" y="2425783"/>
            <a:ext cx="4800600" cy="1914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019" y="2314596"/>
            <a:ext cx="3655318" cy="18776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636" y="4293010"/>
            <a:ext cx="1596975" cy="66124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010" y="4766995"/>
            <a:ext cx="3680124" cy="53773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6753" y="5189332"/>
            <a:ext cx="2009308" cy="5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7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Respuesta a perturbaciones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lo anterior se demuestra si la perturbación se define constante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un polo en z = 1 se tiene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error a estado estable es: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la referencia R(z) es una entrada de perturbación el error total será la suma total de los errores y debe mantenerse para no desestabilizar el sistema dentro de límites aceptables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082" y="1734207"/>
            <a:ext cx="1428597" cy="57624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477" y="2178598"/>
            <a:ext cx="2452539" cy="62766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477" y="2806262"/>
            <a:ext cx="5763831" cy="140017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18" y="3237129"/>
            <a:ext cx="2009308" cy="5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Respuesta a perturbaciones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sistema mostrado a la derecha la ecuación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Gd(z)G(z) debe ser alta para reducir el error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Sin embargo si el sistema a la derecha la F.T.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ganaciua</a:t>
            </a:r>
            <a:r>
              <a:rPr lang="es-PA" dirty="0" smtClean="0">
                <a:sym typeface="Symbol" panose="05050102010706020507" pitchFamily="18" charset="2"/>
              </a:rPr>
              <a:t> Gd(Z)G(z) en este caso debe ser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Pequeña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Debemos tener primero E(z)/N(z) para saber si la…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…ganancia debemos de agrandarla o reducirla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27" y="2300041"/>
            <a:ext cx="3154823" cy="68247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575" y="1271589"/>
            <a:ext cx="4915327" cy="205690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575" y="3965768"/>
            <a:ext cx="4891535" cy="27188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27" y="4379116"/>
            <a:ext cx="27527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0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Diseño basado en el lugar de las raíces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estabilidad del sistema se investiga (en parte al circulo unitario z)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Sin embargo, polos complejos </a:t>
            </a:r>
            <a:r>
              <a:rPr lang="es-PA" dirty="0" err="1" smtClean="0">
                <a:sym typeface="Symbol" panose="05050102010706020507" pitchFamily="18" charset="2"/>
              </a:rPr>
              <a:t>conjugador</a:t>
            </a:r>
            <a:r>
              <a:rPr lang="es-PA" dirty="0" smtClean="0">
                <a:sym typeface="Symbol" panose="05050102010706020507" pitchFamily="18" charset="2"/>
              </a:rPr>
              <a:t> dentro del plano z no son estables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respuesta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es oscilatoria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Necesitamos investigar la respuesta transitoria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Efectos de la ganancia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de Muestreo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desarrollar el mismo método en el plano s que en el plano z por la ecuación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1 + G(z)H(z) = 0 (parecida a tiempo continuo)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interpretación es diferente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Normalmente es mejor empezar con el estudio de LDR, encontrar y mover polos dominantes</a:t>
            </a:r>
          </a:p>
        </p:txBody>
      </p:sp>
    </p:spTree>
    <p:extLst>
      <p:ext uri="{BB962C8B-B14F-4D97-AF65-F5344CB8AC3E}">
        <p14:creationId xmlns:p14="http://schemas.microsoft.com/office/powerpoint/2010/main" val="252506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Diseño basado en el lugar de las raíces – Condiciones de Ángulo y Magnitud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ecuaciones características </a:t>
            </a:r>
            <a:r>
              <a:rPr lang="es-PA" dirty="0" err="1" smtClean="0">
                <a:sym typeface="Symbol" panose="05050102010706020507" pitchFamily="18" charset="2"/>
              </a:rPr>
              <a:t>puedne</a:t>
            </a:r>
            <a:r>
              <a:rPr lang="es-PA" dirty="0" smtClean="0">
                <a:sym typeface="Symbol" panose="05050102010706020507" pitchFamily="18" charset="2"/>
              </a:rPr>
              <a:t> ser de dos formas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1 + G(Z)H(z) = 0 </a:t>
            </a:r>
            <a:r>
              <a:rPr lang="es-PA" dirty="0" err="1" smtClean="0">
                <a:sym typeface="Symbol" panose="05050102010706020507" pitchFamily="18" charset="2"/>
              </a:rPr>
              <a:t>ó</a:t>
            </a:r>
            <a:r>
              <a:rPr lang="es-PA" dirty="0" smtClean="0">
                <a:sym typeface="Symbol" panose="05050102010706020507" pitchFamily="18" charset="2"/>
              </a:rPr>
              <a:t> 1 + GH(z) =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tomar                      donde                                                          siendo F(z) = -1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|F(z)| = 1 y /_F(z) = 180°(2k + 1), k = 0, 1, 2…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LDR satisface las condiciones de ángulo y magnitud (polos en lazo cerrado)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Procedimiento para construcción de LDR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Este </a:t>
            </a:r>
            <a:r>
              <a:rPr lang="es-PA" dirty="0" err="1" smtClean="0">
                <a:sym typeface="Symbol" panose="05050102010706020507" pitchFamily="18" charset="2"/>
              </a:rPr>
              <a:t>procedimeinto</a:t>
            </a:r>
            <a:r>
              <a:rPr lang="es-PA" dirty="0" smtClean="0">
                <a:sym typeface="Symbol" panose="05050102010706020507" pitchFamily="18" charset="2"/>
              </a:rPr>
              <a:t> calcula los puntos asintóticos y ángulos de polos complejos de salida y llegada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También se puede ayudar por métodos computacionales por MATLAB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LDR siempre son simétricos al eje real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ángulos se miden en dirección contraria a las manecillas del reloj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659" y="1330655"/>
            <a:ext cx="2003929" cy="10451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554" y="2696309"/>
            <a:ext cx="1232544" cy="41084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923" y="2696309"/>
            <a:ext cx="3784943" cy="4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9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para construcción de LDR – Reglas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 – </a:t>
            </a:r>
            <a:r>
              <a:rPr lang="es-PA" dirty="0" err="1" smtClean="0">
                <a:sym typeface="Symbol" panose="05050102010706020507" pitchFamily="18" charset="2"/>
              </a:rPr>
              <a:t>Obtejer</a:t>
            </a:r>
            <a:r>
              <a:rPr lang="es-PA" dirty="0" smtClean="0">
                <a:sym typeface="Symbol" panose="05050102010706020507" pitchFamily="18" charset="2"/>
              </a:rPr>
              <a:t> la ecuación características 1 + F(z) = 0 apareciendo la ganancia como multiplicador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Aquí debemos localizar polos y ceros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2 – Determinar punto de inicio y terminación del LDR y ramas separadas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K  = 0, polos en lazo abierto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K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, ceros en lazo abierto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K de 0 a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comienza en un polo de lazo abierto y termina en un cero finito en lazo abierto en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polos = ceros las ramificaciones de polos terminarán en los ceros, las restantes en el infinito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167" y="2314209"/>
            <a:ext cx="3232569" cy="6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para construcción de LDR – Reglas</a:t>
            </a:r>
          </a:p>
          <a:p>
            <a:r>
              <a:rPr lang="es-PA" dirty="0">
                <a:sym typeface="Symbol" panose="05050102010706020507" pitchFamily="18" charset="2"/>
              </a:rPr>
              <a:t>3 – Determinamos el LDR en el eje real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Polos en lazo abierto, ceros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Polos y ceros conjugados no tienen efecto en el LDR sobre el eje real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Se extienden de un polo o cero hasta otro polo o </a:t>
            </a:r>
            <a:r>
              <a:rPr lang="es-PA" dirty="0" smtClean="0">
                <a:sym typeface="Symbol" panose="05050102010706020507" pitchFamily="18" charset="2"/>
              </a:rPr>
              <a:t>cero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el número total de polos y ceros es impar recae sobre algún lugar del LDR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Los otros forman segmentos alternos a lo largo del eje real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4 – Determinar las asíntotas del LDR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Lejos del origen el punto de prueba en cantidades complejas es considerado igual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Un cero y un polo de lazo abierto igual se cancela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Ángulo   = 180°(2N+1)/(n – m), N = 0,1,2,..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n = número de polos, m = número de ceros</a:t>
            </a:r>
            <a:endParaRPr lang="es-PA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6593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para construcción de LDR – Reglas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4 – Determinar las asíntotas del LDR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Lejos del origen el punto de prueba en cantidades complejas es considerado igual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Un cero y un polo de lazo abierto igual se cancela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Ángulo   = 180°(2N+1)/(n – m), N = 0,1,2,..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n = número de polos, m = número de ceros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obtienen de la ecuación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cuando z es muy grande se aproxima 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 la abscisa es: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5 – Encontrar puntos de ruptura de salida y entrada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presentan sobre el eje real y pares complejos conjugados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 ecuación de salida se </a:t>
            </a:r>
            <a:r>
              <a:rPr lang="es-PA" dirty="0" err="1" smtClean="0">
                <a:sym typeface="Symbol" panose="05050102010706020507" pitchFamily="18" charset="2"/>
              </a:rPr>
              <a:t>ecribe</a:t>
            </a:r>
            <a:r>
              <a:rPr lang="es-PA" dirty="0" smtClean="0">
                <a:sym typeface="Symbol" panose="05050102010706020507" pitchFamily="18" charset="2"/>
              </a:rPr>
              <a:t> 1 + F(z) = 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Siendo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Donde KB(z)/A(z) =F(z)                  los puntos de ruptura son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089" y="3137021"/>
            <a:ext cx="4969068" cy="9426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982" y="4029712"/>
            <a:ext cx="4084258" cy="6360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46" y="4520222"/>
            <a:ext cx="3673255" cy="43701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681" y="5869231"/>
            <a:ext cx="942975" cy="3714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9717" y="6207961"/>
            <a:ext cx="900730" cy="43989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096" y="6044264"/>
            <a:ext cx="2623144" cy="6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0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para construcción de LDR – Reglas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6 – Determinar el ángulo de salida (o llegada) del LDR a partir de polos o ceros complejos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encuentra restando 180° de la suma de todos los ángulos de líneas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7 – Encontrar los puntos donde el LDR cruza el eje imaginario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determinan reemplazando z = </a:t>
            </a:r>
            <a:r>
              <a:rPr lang="es-PA" dirty="0" err="1" smtClean="0">
                <a:sym typeface="Symbol" panose="05050102010706020507" pitchFamily="18" charset="2"/>
              </a:rPr>
              <a:t>jv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Resolver en función de v y 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8 – Cualquier punto de LDR es un polo de lazo cerrado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 será cuando la ganancia K satisfaga la opción de magnitud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puede determinar los polos de lazo cerrado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322" y="2696307"/>
            <a:ext cx="3722753" cy="229772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38" y="4817817"/>
            <a:ext cx="1027030" cy="4810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137" y="4817817"/>
            <a:ext cx="2718288" cy="6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4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se mencionó anteriormente se representan los sistemas por medio de diferencias</a:t>
            </a:r>
          </a:p>
          <a:p>
            <a:r>
              <a:rPr lang="es-PA" dirty="0" smtClean="0"/>
              <a:t>1 - Aproximación por métodos numéricos</a:t>
            </a:r>
          </a:p>
          <a:p>
            <a:r>
              <a:rPr lang="es-PA" dirty="0" smtClean="0"/>
              <a:t>1.1 – Aproximación por diferencia hacia adelante</a:t>
            </a:r>
          </a:p>
          <a:p>
            <a:pPr lvl="1"/>
            <a:r>
              <a:rPr lang="es-PA" dirty="0" smtClean="0"/>
              <a:t>Primer Orden							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Segundo Orden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985" y="3550104"/>
            <a:ext cx="3880757" cy="1293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985" y="4843690"/>
            <a:ext cx="4850494" cy="182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3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Cancelación de los polos de G(z) con los ceros de H(z)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Cuando existen polos y ceros comunes se cancelan</a:t>
            </a:r>
          </a:p>
          <a:p>
            <a:pPr lvl="2"/>
            <a:r>
              <a:rPr lang="es-PA" dirty="0" err="1" smtClean="0">
                <a:sym typeface="Symbol" panose="05050102010706020507" pitchFamily="18" charset="2"/>
              </a:rPr>
              <a:t>Considrando</a:t>
            </a:r>
            <a:r>
              <a:rPr lang="es-PA" dirty="0" smtClean="0">
                <a:sym typeface="Symbol" panose="05050102010706020507" pitchFamily="18" charset="2"/>
              </a:rPr>
              <a:t> en la multiplicación de lazo</a:t>
            </a:r>
          </a:p>
          <a:p>
            <a:pPr lvl="2"/>
            <a:endParaRPr lang="es-PA" dirty="0">
              <a:sym typeface="Symbol" panose="05050102010706020507" pitchFamily="18" charset="2"/>
            </a:endParaRPr>
          </a:p>
          <a:p>
            <a:pPr lvl="2"/>
            <a:endParaRPr lang="es-PA" dirty="0" smtClean="0">
              <a:sym typeface="Symbol" panose="05050102010706020507" pitchFamily="18" charset="2"/>
            </a:endParaRPr>
          </a:p>
          <a:p>
            <a:pPr lvl="2"/>
            <a:endParaRPr lang="es-PA" dirty="0">
              <a:sym typeface="Symbol" panose="05050102010706020507" pitchFamily="18" charset="2"/>
            </a:endParaRPr>
          </a:p>
          <a:p>
            <a:pPr lvl="2"/>
            <a:endParaRPr lang="es-PA" dirty="0" smtClean="0">
              <a:sym typeface="Symbol" panose="05050102010706020507" pitchFamily="18" charset="2"/>
            </a:endParaRP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Considerando en la multiplicación de lazo cerrado bajo la función de pulso</a:t>
            </a: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822" y="926624"/>
            <a:ext cx="2375063" cy="6388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711" y="943979"/>
            <a:ext cx="1562515" cy="6214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822" y="1653223"/>
            <a:ext cx="4237862" cy="5741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118" y="2603982"/>
            <a:ext cx="4987167" cy="63304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118" y="3377620"/>
            <a:ext cx="4517810" cy="6659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0118" y="4385157"/>
            <a:ext cx="4655939" cy="6557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0118" y="5126090"/>
            <a:ext cx="2332364" cy="61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9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Diagrama del LDR de los sistemas digitales de control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Investigaremos los efectos de la ganancia K y el período T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Dibujaremos el diagrama para T = 0.5, 1 y 2 </a:t>
            </a:r>
            <a:r>
              <a:rPr lang="es-PA" dirty="0" err="1" smtClean="0">
                <a:sym typeface="Symbol" panose="05050102010706020507" pitchFamily="18" charset="2"/>
              </a:rPr>
              <a:t>seg</a:t>
            </a:r>
            <a:endParaRPr lang="es-PA" dirty="0" smtClean="0">
              <a:sym typeface="Symbol" panose="05050102010706020507" pitchFamily="18" charset="2"/>
            </a:endParaRP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Calculando K para cada caso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Luego K = 2 para los 3 casos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Obtenemos la transformada z de </a:t>
            </a:r>
            <a:r>
              <a:rPr lang="es-PA" dirty="0" err="1" smtClean="0">
                <a:sym typeface="Symbol" panose="05050102010706020507" pitchFamily="18" charset="2"/>
              </a:rPr>
              <a:t>Gh</a:t>
            </a:r>
            <a:r>
              <a:rPr lang="es-PA" dirty="0" smtClean="0">
                <a:sym typeface="Symbol" panose="05050102010706020507" pitchFamily="18" charset="2"/>
              </a:rPr>
              <a:t>(s)</a:t>
            </a:r>
            <a:r>
              <a:rPr lang="es-PA" dirty="0" err="1" smtClean="0">
                <a:sym typeface="Symbol" panose="05050102010706020507" pitchFamily="18" charset="2"/>
              </a:rPr>
              <a:t>Gp</a:t>
            </a:r>
            <a:r>
              <a:rPr lang="es-PA" dirty="0" smtClean="0">
                <a:sym typeface="Symbol" panose="05050102010706020507" pitchFamily="18" charset="2"/>
              </a:rPr>
              <a:t>(s)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351" y="1518409"/>
            <a:ext cx="2428457" cy="68167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615" y="2271422"/>
            <a:ext cx="5769417" cy="166753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757" y="3938954"/>
            <a:ext cx="3371828" cy="25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4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Diagrama del LDR de los sistemas digitales de control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función de transferencia de pulso ahora esta dada por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ecuanción</a:t>
            </a:r>
            <a:r>
              <a:rPr lang="es-PA" dirty="0" smtClean="0">
                <a:sym typeface="Symbol" panose="05050102010706020507" pitchFamily="18" charset="2"/>
              </a:rPr>
              <a:t> característica 1 + G(z) = 0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1 - 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Para T = 0.5 la ecuación se vuelve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Polos z = 1 y 0.6065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Ceros z = 0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punto de ruptura se consigue despejando K de la ecuación característica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Luego derivando					donde                           siendo z = 0.7788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Reemplazando en la ecuación característica</a:t>
            </a:r>
          </a:p>
          <a:p>
            <a:pPr lvl="2"/>
            <a:r>
              <a:rPr lang="es-PA" dirty="0">
                <a:sym typeface="Symbol" panose="05050102010706020507" pitchFamily="18" charset="2"/>
              </a:rPr>
              <a:t>z</a:t>
            </a:r>
            <a:r>
              <a:rPr lang="es-PA" dirty="0" smtClean="0">
                <a:sym typeface="Symbol" panose="05050102010706020507" pitchFamily="18" charset="2"/>
              </a:rPr>
              <a:t> = -0.7788, K = 8.041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z = 0.7788, K = 0.1244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079" y="1594338"/>
            <a:ext cx="4281686" cy="7109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88" y="2305318"/>
            <a:ext cx="2448459" cy="7192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000" y="3101484"/>
            <a:ext cx="2519168" cy="60401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980" y="4267200"/>
            <a:ext cx="1936095" cy="54488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4296" y="4791490"/>
            <a:ext cx="1581150" cy="4630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3867" y="4791490"/>
            <a:ext cx="1531630" cy="46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7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Diagrama del LDR de los sistemas digitales de control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ganancia critica de K se </a:t>
            </a:r>
            <a:r>
              <a:rPr lang="es-PA" dirty="0" err="1" smtClean="0">
                <a:sym typeface="Symbol" panose="05050102010706020507" pitchFamily="18" charset="2"/>
              </a:rPr>
              <a:t>consiue</a:t>
            </a:r>
            <a:r>
              <a:rPr lang="es-PA" dirty="0" smtClean="0">
                <a:sym typeface="Symbol" panose="05050102010706020507" pitchFamily="18" charset="2"/>
              </a:rPr>
              <a:t> para cuando z = z – 1, que se consigue sustituyendo z = -1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polos en lazo cerrado para cuando K = 2 son z = 0.4098 0.6623j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17" y="2267230"/>
            <a:ext cx="2117342" cy="7807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720" y="2285450"/>
            <a:ext cx="3031601" cy="7625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982" y="2267230"/>
            <a:ext cx="2042014" cy="7807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188" y="2496019"/>
            <a:ext cx="1126364" cy="36441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2586" y="3399488"/>
            <a:ext cx="5947174" cy="34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Diagrama del LDR de los sistemas digitales de control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T =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ecuación se vuelve                                      con polos en z = 1 y 0.3679, un cero en z =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puntos de ruptura se consiguen de la primera derivada de K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z = 0.2449 y z = -0.6065, K = 0.2449 y K = 4.083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ganancia Kc se consigue de |F(z)| = 1/K, K = 4.328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K = 2 los polos conjugados son z = 0.05185 0.6043j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287" y="2110154"/>
            <a:ext cx="2406193" cy="62828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096" y="3253423"/>
            <a:ext cx="4511985" cy="298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9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Diagrama del LDR de los sistemas digitales de control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>
                <a:sym typeface="Symbol" panose="05050102010706020507" pitchFamily="18" charset="2"/>
              </a:rPr>
              <a:t>T = </a:t>
            </a:r>
            <a:r>
              <a:rPr lang="es-PA" dirty="0" smtClean="0">
                <a:sym typeface="Symbol" panose="05050102010706020507" pitchFamily="18" charset="2"/>
              </a:rPr>
              <a:t>2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>
                <a:sym typeface="Symbol" panose="05050102010706020507" pitchFamily="18" charset="2"/>
              </a:rPr>
              <a:t>La ecuación se vuelve                                      con polos en z = 1 y </a:t>
            </a:r>
            <a:r>
              <a:rPr lang="es-PA" dirty="0" smtClean="0">
                <a:sym typeface="Symbol" panose="05050102010706020507" pitchFamily="18" charset="2"/>
              </a:rPr>
              <a:t>0.1353, </a:t>
            </a:r>
            <a:r>
              <a:rPr lang="es-PA" dirty="0">
                <a:sym typeface="Symbol" panose="05050102010706020507" pitchFamily="18" charset="2"/>
              </a:rPr>
              <a:t>un cero en z = 0</a:t>
            </a:r>
          </a:p>
          <a:p>
            <a:r>
              <a:rPr lang="es-PA" dirty="0">
                <a:sym typeface="Symbol" panose="05050102010706020507" pitchFamily="18" charset="2"/>
              </a:rPr>
              <a:t>Los puntos de ruptura se consiguen de la primera derivada de K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z = </a:t>
            </a:r>
            <a:r>
              <a:rPr lang="es-PA" dirty="0" smtClean="0">
                <a:sym typeface="Symbol" panose="05050102010706020507" pitchFamily="18" charset="2"/>
              </a:rPr>
              <a:t>0.3678 </a:t>
            </a:r>
            <a:r>
              <a:rPr lang="es-PA" dirty="0">
                <a:sym typeface="Symbol" panose="05050102010706020507" pitchFamily="18" charset="2"/>
              </a:rPr>
              <a:t>y z = </a:t>
            </a:r>
            <a:r>
              <a:rPr lang="es-PA" dirty="0" smtClean="0">
                <a:sym typeface="Symbol" panose="05050102010706020507" pitchFamily="18" charset="2"/>
              </a:rPr>
              <a:t>-0.3678, </a:t>
            </a:r>
            <a:r>
              <a:rPr lang="es-PA" dirty="0">
                <a:sym typeface="Symbol" panose="05050102010706020507" pitchFamily="18" charset="2"/>
              </a:rPr>
              <a:t>K = </a:t>
            </a:r>
            <a:r>
              <a:rPr lang="es-PA" dirty="0" smtClean="0">
                <a:sym typeface="Symbol" panose="05050102010706020507" pitchFamily="18" charset="2"/>
              </a:rPr>
              <a:t>0.4622 y </a:t>
            </a:r>
            <a:r>
              <a:rPr lang="es-PA" dirty="0">
                <a:sym typeface="Symbol" panose="05050102010706020507" pitchFamily="18" charset="2"/>
              </a:rPr>
              <a:t>K </a:t>
            </a:r>
            <a:r>
              <a:rPr lang="es-PA" dirty="0" smtClean="0">
                <a:sym typeface="Symbol" panose="05050102010706020507" pitchFamily="18" charset="2"/>
              </a:rPr>
              <a:t>=2.164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>
                <a:sym typeface="Symbol" panose="05050102010706020507" pitchFamily="18" charset="2"/>
              </a:rPr>
              <a:t>La ganancia Kc se consigue de |F(z)| = 1/K, K = 2.626</a:t>
            </a:r>
          </a:p>
          <a:p>
            <a:r>
              <a:rPr lang="es-PA" dirty="0">
                <a:sym typeface="Symbol" panose="05050102010706020507" pitchFamily="18" charset="2"/>
              </a:rPr>
              <a:t>Para K = 2 los polos conjugados son z =  </a:t>
            </a:r>
            <a:r>
              <a:rPr lang="es-PA" dirty="0" smtClean="0">
                <a:sym typeface="Symbol" panose="05050102010706020507" pitchFamily="18" charset="2"/>
              </a:rPr>
              <a:t>0.2671 </a:t>
            </a:r>
            <a:r>
              <a:rPr lang="es-PA" dirty="0">
                <a:sym typeface="Symbol" panose="05050102010706020507" pitchFamily="18" charset="2"/>
              </a:rPr>
              <a:t>0.6043j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989" y="2036879"/>
            <a:ext cx="2352599" cy="63286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5" y="3253424"/>
            <a:ext cx="4550820" cy="300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7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Efectos del período de muestreo T sobre las características de respuesta transitoria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tiempo de muestreo T  hará el sistema transitorio o no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Regla de dedo: 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Muestrear de 8 a 10 veces durante un ciclo de oscilación </a:t>
            </a:r>
            <a:r>
              <a:rPr lang="es-PA" dirty="0" err="1" smtClean="0">
                <a:sym typeface="Symbol" panose="05050102010706020507" pitchFamily="18" charset="2"/>
              </a:rPr>
              <a:t>senoidal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sist</a:t>
            </a:r>
            <a:r>
              <a:rPr lang="es-PA" dirty="0" smtClean="0">
                <a:sym typeface="Symbol" panose="05050102010706020507" pitchFamily="18" charset="2"/>
              </a:rPr>
              <a:t>. </a:t>
            </a:r>
            <a:r>
              <a:rPr lang="es-PA" dirty="0" err="1" smtClean="0">
                <a:sym typeface="Symbol" panose="05050102010706020507" pitchFamily="18" charset="2"/>
              </a:rPr>
              <a:t>Subamortiguado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Muestrear de 8 a 10 veces durante el tiempo de subida (</a:t>
            </a:r>
            <a:r>
              <a:rPr lang="es-PA" dirty="0" err="1" smtClean="0">
                <a:sym typeface="Symbol" panose="05050102010706020507" pitchFamily="18" charset="2"/>
              </a:rPr>
              <a:t>sist</a:t>
            </a:r>
            <a:r>
              <a:rPr lang="es-PA" dirty="0" smtClean="0">
                <a:sym typeface="Symbol" panose="05050102010706020507" pitchFamily="18" charset="2"/>
              </a:rPr>
              <a:t>. </a:t>
            </a:r>
            <a:r>
              <a:rPr lang="es-PA" dirty="0" err="1" smtClean="0">
                <a:sym typeface="Symbol" panose="05050102010706020507" pitchFamily="18" charset="2"/>
              </a:rPr>
              <a:t>Amorgitguado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508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De graficas anteriores se observó que a medida que T aumenta lo hace menos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Reducir el tiempo de muestreo tiende a hacer que el sistema se comporte como uno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Reducir la constante de amortiguamiento  a tiempos T hace que el sistema se comporte: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z = </a:t>
            </a:r>
            <a:r>
              <a:rPr lang="es-PA" dirty="0" err="1" smtClean="0">
                <a:sym typeface="Symbol" panose="05050102010706020507" pitchFamily="18" charset="2"/>
              </a:rPr>
              <a:t>e^Ts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Magnitud y fase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b="4066"/>
          <a:stretch/>
        </p:blipFill>
        <p:spPr>
          <a:xfrm>
            <a:off x="141890" y="4799867"/>
            <a:ext cx="6290963" cy="172791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44" y="3601311"/>
            <a:ext cx="4237162" cy="292646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30" y="3027396"/>
            <a:ext cx="2820640" cy="3570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606" y="3022673"/>
            <a:ext cx="3366150" cy="4039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204" y="3426611"/>
            <a:ext cx="1292013" cy="4420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7286" y="3426611"/>
            <a:ext cx="3022737" cy="44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De las ecuaciones anteriores entonces 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 = 0.5s, K = 2 y </a:t>
            </a:r>
            <a:r>
              <a:rPr lang="es-PA" dirty="0">
                <a:sym typeface="Symbol" panose="05050102010706020507" pitchFamily="18" charset="2"/>
              </a:rPr>
              <a:t>z = 0.4098 </a:t>
            </a:r>
            <a:r>
              <a:rPr lang="es-PA" dirty="0" smtClean="0">
                <a:sym typeface="Symbol" panose="05050102010706020507" pitchFamily="18" charset="2"/>
              </a:rPr>
              <a:t>0.6623j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También se puede conseguir por un gráfico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 indica la estabilidad relativa si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es alta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73" y="2312784"/>
            <a:ext cx="1116665" cy="39016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73" y="3037554"/>
            <a:ext cx="3050956" cy="4317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320" y="2295198"/>
            <a:ext cx="2912007" cy="44800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787" y="2295198"/>
            <a:ext cx="2057486" cy="44800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732" y="2321662"/>
            <a:ext cx="1046575" cy="42153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612" y="3023223"/>
            <a:ext cx="3240560" cy="44606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6731" y="3022484"/>
            <a:ext cx="3095741" cy="44680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3547" y="2957659"/>
            <a:ext cx="1566527" cy="53709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113" y="3741170"/>
            <a:ext cx="1773410" cy="59636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9746" y="3834954"/>
            <a:ext cx="1196866" cy="505718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9581" y="3630693"/>
            <a:ext cx="4512786" cy="311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0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Para comparar los efectos transitorios evaluaremos la función de transferencia a una entrada escalón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que la función de transferencia de pulsos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T = 0.5, K = 2 y una función escalón será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su gráfico sería como se muestra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Además la gráfica del plano Z muestra que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para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z = 0.4098 + 0.6623j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ángulo  = 58.25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Son 6.18 muestras por ciclo oscilante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891" y="1853248"/>
            <a:ext cx="4724184" cy="6598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571" y="2594134"/>
            <a:ext cx="4885504" cy="13185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52" y="3993713"/>
            <a:ext cx="3859306" cy="19526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160" y="4019541"/>
            <a:ext cx="2847975" cy="192679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0784" y="4246319"/>
            <a:ext cx="1866559" cy="4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0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r>
              <a:rPr lang="es-PA" dirty="0" smtClean="0"/>
              <a:t>El método integración numérica depende de la aproximación de la señal instantánea.</a:t>
            </a:r>
          </a:p>
          <a:p>
            <a:pPr lvl="1"/>
            <a:r>
              <a:rPr lang="es-PA" dirty="0" smtClean="0"/>
              <a:t>Puede verse que el área bajo la curva se puede aproximar por áreas de rectángulos.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872" y="3253778"/>
            <a:ext cx="4727015" cy="340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0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Para comparar los efectos transitorios evaluaremos la función de transferencia a una entrada escalón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T = 1, K = 2 y una función escalón será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su gráfico sería como se muestra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Además la gráfica del plano Z muestra que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para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z = 0.05185 0.6043j 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ángulo  = 85.1°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Son 4.23 muestras por ciclo oscilante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921" y="1953490"/>
            <a:ext cx="4492127" cy="7308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110" y="4451447"/>
            <a:ext cx="3974965" cy="197049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892" y="3800842"/>
            <a:ext cx="1866559" cy="47891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451" y="4451447"/>
            <a:ext cx="2847975" cy="192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1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Para comparar los efectos transitorios evaluaremos la función de transferencia a una entrada escalón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T = 2, K = 2 y una función escalón será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su gráfico sería como se muestra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Además la gráfica del plano Z muestra que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para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z =  0.2671 </a:t>
            </a:r>
            <a:r>
              <a:rPr lang="es-PA" dirty="0" smtClean="0">
                <a:sym typeface="Symbol" panose="05050102010706020507" pitchFamily="18" charset="2"/>
              </a:rPr>
              <a:t>0.6043j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ángulo  = 143.87°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Son 2.5 muestras por ciclo oscilante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RECUERDE QUE 6 MUESTRAS O MENOR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 ES NADA, TIENE QUE MUESTREAR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AL MENOS 8 A 10 VECES POR CICLO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461" y="3800842"/>
            <a:ext cx="1866559" cy="47891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754" y="4451447"/>
            <a:ext cx="2847975" cy="192679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219" y="2024934"/>
            <a:ext cx="4577024" cy="7991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729" y="4451447"/>
            <a:ext cx="3945346" cy="192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2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Analizaremos ahora el estado de T sobre los tres casos para estado estable.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T = 0.5, K = 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constante de error de estado estable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De igual manera para T = 1 y K = 2 tenemos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Igualmente para T = 2 y K = 2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Resumen, la inestabilidad se da a aumentar el T,  indica la esta…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</a:t>
            </a:r>
            <a:r>
              <a:rPr lang="es-PA" dirty="0" err="1" smtClean="0">
                <a:sym typeface="Symbol" panose="05050102010706020507" pitchFamily="18" charset="2"/>
              </a:rPr>
              <a:t>bilidad</a:t>
            </a:r>
            <a:r>
              <a:rPr lang="es-PA" dirty="0" smtClean="0">
                <a:sym typeface="Symbol" panose="05050102010706020507" pitchFamily="18" charset="2"/>
              </a:rPr>
              <a:t> relativa solo si la frecuencia de muestreo es alta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24026"/>
          <a:stretch/>
        </p:blipFill>
        <p:spPr>
          <a:xfrm>
            <a:off x="3113936" y="1709855"/>
            <a:ext cx="2498488" cy="5158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82" y="1771179"/>
            <a:ext cx="2625969" cy="124264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139" y="2499538"/>
            <a:ext cx="1998082" cy="57298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348" y="3381528"/>
            <a:ext cx="2311853" cy="64939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064" y="3384599"/>
            <a:ext cx="2577039" cy="116717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982" y="3381528"/>
            <a:ext cx="2078017" cy="68664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12" y="5087384"/>
            <a:ext cx="2267724" cy="61003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4942" y="5108832"/>
            <a:ext cx="893796" cy="39901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3180" y="5087383"/>
            <a:ext cx="1338679" cy="61003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4759" y="1771179"/>
            <a:ext cx="3173518" cy="132376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4759" y="3330278"/>
            <a:ext cx="3173518" cy="1401294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56557" y="5051178"/>
            <a:ext cx="2536906" cy="171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3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Diseñar para:   = 0.5,  </a:t>
            </a:r>
            <a:r>
              <a:rPr lang="es-PA" dirty="0" err="1" smtClean="0">
                <a:sym typeface="Symbol" panose="05050102010706020507" pitchFamily="18" charset="2"/>
              </a:rPr>
              <a:t>t_estabilización</a:t>
            </a:r>
            <a:r>
              <a:rPr lang="es-PA" dirty="0" smtClean="0">
                <a:sym typeface="Symbol" panose="05050102010706020507" pitchFamily="18" charset="2"/>
              </a:rPr>
              <a:t> = 2 segundos.  T = 0.2s.  Diseñe el controlador para un escalón unitario de entrada, grafique la respuesta del sistema.  Obtener Kv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obtener con </a:t>
            </a:r>
            <a:r>
              <a:rPr lang="es-PA" dirty="0" err="1" smtClean="0">
                <a:sym typeface="Symbol" panose="05050102010706020507" pitchFamily="18" charset="2"/>
              </a:rPr>
              <a:t>t_estabilización</a:t>
            </a:r>
            <a:r>
              <a:rPr lang="es-PA" dirty="0" smtClean="0">
                <a:sym typeface="Symbol" panose="05050102010706020507" pitchFamily="18" charset="2"/>
              </a:rPr>
              <a:t> la </a:t>
            </a:r>
            <a:r>
              <a:rPr lang="es-PA" dirty="0" err="1" smtClean="0">
                <a:sym typeface="Symbol" panose="05050102010706020507" pitchFamily="18" charset="2"/>
              </a:rPr>
              <a:t>frec</a:t>
            </a:r>
            <a:r>
              <a:rPr lang="es-PA" dirty="0" smtClean="0">
                <a:sym typeface="Symbol" panose="05050102010706020507" pitchFamily="18" charset="2"/>
              </a:rPr>
              <a:t>. </a:t>
            </a:r>
            <a:r>
              <a:rPr lang="es-PA" dirty="0" err="1" smtClean="0">
                <a:sym typeface="Symbol" panose="05050102010706020507" pitchFamily="18" charset="2"/>
              </a:rPr>
              <a:t>Wn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Luego podemos obtener </a:t>
            </a:r>
            <a:r>
              <a:rPr lang="es-PA" dirty="0" err="1" smtClean="0">
                <a:sym typeface="Symbol" panose="05050102010706020507" pitchFamily="18" charset="2"/>
              </a:rPr>
              <a:t>wd</a:t>
            </a:r>
            <a:r>
              <a:rPr lang="es-PA" dirty="0" smtClean="0">
                <a:sym typeface="Symbol" panose="05050102010706020507" pitchFamily="18" charset="2"/>
              </a:rPr>
              <a:t> por medio de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el período de muestreo es 0.2s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Notar que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wd</a:t>
            </a:r>
            <a:r>
              <a:rPr lang="es-PA" dirty="0" smtClean="0">
                <a:sym typeface="Symbol" panose="05050102010706020507" pitchFamily="18" charset="2"/>
              </a:rPr>
              <a:t> = 31.42/3.464 = 9.07 muestras por ciclo de oscilación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polos en lazo cerrado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4817"/>
          <a:stretch/>
        </p:blipFill>
        <p:spPr>
          <a:xfrm>
            <a:off x="5697754" y="5269793"/>
            <a:ext cx="6332321" cy="13899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592" y="2071216"/>
            <a:ext cx="2879571" cy="56760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239" y="2071215"/>
            <a:ext cx="1264216" cy="56760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756" y="2638823"/>
            <a:ext cx="3642407" cy="43262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264" y="3157187"/>
            <a:ext cx="2359673" cy="53442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2232" y="4252099"/>
            <a:ext cx="3500396" cy="743447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2169" y="4236946"/>
            <a:ext cx="2101951" cy="75859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259" y="5175307"/>
            <a:ext cx="4490863" cy="645745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259" y="5831088"/>
            <a:ext cx="3416973" cy="61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7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Encontradas la magnitud y ángulo podemos descomponer z en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el período de muestreo es 0.2 podemos tener la función G(z)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Adquirimos entonces los polos y los ceros de G(z)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Polos z = 1 y 0.6703 y cero z = -0.8760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Sus ángulos deben sumar  180°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Recuerde que todos llegan a 0.4281j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Este ángulo es 51.262°: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Tan^-1(0.4281/(0.5158-0.2543)) = 31.418°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Tan^-1(0.4281/(0.6703-0.5158)) = 19.844°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Visto de Otra manera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355" y="1533700"/>
            <a:ext cx="3466305" cy="38200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66" y="2333610"/>
            <a:ext cx="5028935" cy="72656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/>
          <a:srcRect b="4817"/>
          <a:stretch/>
        </p:blipFill>
        <p:spPr>
          <a:xfrm>
            <a:off x="8530355" y="631966"/>
            <a:ext cx="3215361" cy="70575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377" y="2364804"/>
            <a:ext cx="3252423" cy="81754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12630" t="5486" r="6035" b="17744"/>
          <a:stretch/>
        </p:blipFill>
        <p:spPr>
          <a:xfrm>
            <a:off x="7262348" y="3315877"/>
            <a:ext cx="4767727" cy="31004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2526" y="5921252"/>
            <a:ext cx="2945827" cy="38576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2525" y="6379438"/>
            <a:ext cx="2253029" cy="34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9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 función de transferencia del controlador es </a:t>
            </a:r>
          </a:p>
          <a:p>
            <a:r>
              <a:rPr lang="es-PA" dirty="0">
                <a:sym typeface="Symbol" panose="05050102010706020507" pitchFamily="18" charset="2"/>
              </a:rPr>
              <a:t>Polos z = 1 y 0.6703 y cero z = </a:t>
            </a:r>
            <a:r>
              <a:rPr lang="es-PA" dirty="0" smtClean="0">
                <a:sym typeface="Symbol" panose="05050102010706020507" pitchFamily="18" charset="2"/>
              </a:rPr>
              <a:t>0.2543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Necesitamos cancelar el polo y un cero y reemplazando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función lazo abierto será entonces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encontrar la </a:t>
            </a:r>
            <a:r>
              <a:rPr lang="es-PA" dirty="0" err="1" smtClean="0">
                <a:sym typeface="Symbol" panose="05050102010706020507" pitchFamily="18" charset="2"/>
              </a:rPr>
              <a:t>ganacia</a:t>
            </a:r>
            <a:r>
              <a:rPr lang="es-PA" dirty="0" smtClean="0">
                <a:sym typeface="Symbol" panose="05050102010706020507" pitchFamily="18" charset="2"/>
              </a:rPr>
              <a:t> 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K = 12.67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controlador será entonces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función de lazo abierto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respuesta escalón 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/>
          <a:srcRect b="4817"/>
          <a:stretch/>
        </p:blipFill>
        <p:spPr>
          <a:xfrm>
            <a:off x="8530355" y="631966"/>
            <a:ext cx="3215361" cy="70575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770" y="1400175"/>
            <a:ext cx="1561367" cy="57002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454" y="2032651"/>
            <a:ext cx="1985143" cy="70524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480" y="2737899"/>
            <a:ext cx="5195834" cy="140017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3983" y="3582964"/>
            <a:ext cx="3466305" cy="38200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5651" y="4006556"/>
            <a:ext cx="3179486" cy="62278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1473" y="4415029"/>
            <a:ext cx="3400485" cy="60244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9"/>
          <a:srcRect b="14663"/>
          <a:stretch/>
        </p:blipFill>
        <p:spPr>
          <a:xfrm>
            <a:off x="4362445" y="5079406"/>
            <a:ext cx="2643492" cy="54767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10"/>
          <a:srcRect t="6785" b="8748"/>
          <a:stretch/>
        </p:blipFill>
        <p:spPr>
          <a:xfrm>
            <a:off x="6605702" y="5675922"/>
            <a:ext cx="5562145" cy="63109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5846" y="5958083"/>
            <a:ext cx="2619857" cy="8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8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 figura muestra el resultado de la función anterior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Máximo </a:t>
            </a:r>
            <a:r>
              <a:rPr lang="es-PA" dirty="0" err="1" smtClean="0">
                <a:sym typeface="Symbol" panose="05050102010706020507" pitchFamily="18" charset="2"/>
              </a:rPr>
              <a:t>sobreimpulso</a:t>
            </a:r>
            <a:r>
              <a:rPr lang="es-PA" dirty="0" smtClean="0">
                <a:sym typeface="Symbol" panose="05050102010706020507" pitchFamily="18" charset="2"/>
              </a:rPr>
              <a:t> = 16% y factor de amortiguamiento 0.5, </a:t>
            </a:r>
            <a:r>
              <a:rPr lang="es-PA" dirty="0" err="1" smtClean="0">
                <a:sym typeface="Symbol" panose="05050102010706020507" pitchFamily="18" charset="2"/>
              </a:rPr>
              <a:t>t_estabilización</a:t>
            </a:r>
            <a:r>
              <a:rPr lang="es-PA" dirty="0" smtClean="0">
                <a:sym typeface="Symbol" panose="05050102010706020507" pitchFamily="18" charset="2"/>
              </a:rPr>
              <a:t> = 2seg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requiresemos</a:t>
            </a:r>
            <a:r>
              <a:rPr lang="es-PA" dirty="0" smtClean="0">
                <a:sym typeface="Symbol" panose="05050102010706020507" pitchFamily="18" charset="2"/>
              </a:rPr>
              <a:t> un valor Kv mayor habría que añadir polos y ceros en atraso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z = 0.94 y z = 0.98     (1 – 0.94)/(1 – 0.98) = 3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transitorio del compensador en atraso reduce lento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sistema de 3er orden funcionaría como uno de 2do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polos de lazo cerrado </a:t>
            </a:r>
            <a:r>
              <a:rPr lang="es-PA" dirty="0" err="1" smtClean="0">
                <a:sym typeface="Symbol" panose="05050102010706020507" pitchFamily="18" charset="2"/>
              </a:rPr>
              <a:t>determian</a:t>
            </a:r>
            <a:r>
              <a:rPr lang="es-PA" dirty="0" smtClean="0">
                <a:sym typeface="Symbol" panose="05050102010706020507" pitchFamily="18" charset="2"/>
              </a:rPr>
              <a:t> la estabilidad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ceros de lazo cerrado afectan la </a:t>
            </a:r>
            <a:r>
              <a:rPr lang="es-PA" dirty="0" err="1" smtClean="0">
                <a:sym typeface="Symbol" panose="05050102010706020507" pitchFamily="18" charset="2"/>
              </a:rPr>
              <a:t>resp</a:t>
            </a:r>
            <a:r>
              <a:rPr lang="es-PA" dirty="0" smtClean="0">
                <a:sym typeface="Symbol" panose="05050102010706020507" pitchFamily="18" charset="2"/>
              </a:rPr>
              <a:t>. transitoria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972" y="2751394"/>
            <a:ext cx="4809136" cy="360411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367" y="5006291"/>
            <a:ext cx="4213580" cy="17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Diseño basado en respuesta en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método es sencillo  y efectivo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necesita un filtro </a:t>
            </a:r>
            <a:r>
              <a:rPr lang="es-PA" dirty="0" err="1" smtClean="0">
                <a:sym typeface="Symbol" panose="05050102010706020507" pitchFamily="18" charset="2"/>
              </a:rPr>
              <a:t>pasabajos</a:t>
            </a:r>
            <a:r>
              <a:rPr lang="es-PA" dirty="0" smtClean="0">
                <a:sym typeface="Symbol" panose="05050102010706020507" pitchFamily="18" charset="2"/>
              </a:rPr>
              <a:t> antes del </a:t>
            </a:r>
            <a:r>
              <a:rPr lang="es-PA" dirty="0" err="1" smtClean="0">
                <a:sym typeface="Symbol" panose="05050102010706020507" pitchFamily="18" charset="2"/>
              </a:rPr>
              <a:t>muestreador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análisis a continuación tiene que ver con una entrada </a:t>
            </a:r>
            <a:r>
              <a:rPr lang="es-PA" dirty="0" err="1" smtClean="0">
                <a:sym typeface="Symbol" panose="05050102010706020507" pitchFamily="18" charset="2"/>
              </a:rPr>
              <a:t>senoidal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respuesta en frecuencia puede obtenerse remplazando z = e^(</a:t>
            </a:r>
            <a:r>
              <a:rPr lang="es-PA" dirty="0" err="1" smtClean="0">
                <a:sym typeface="Symbol" panose="05050102010706020507" pitchFamily="18" charset="2"/>
              </a:rPr>
              <a:t>jwt</a:t>
            </a:r>
            <a:r>
              <a:rPr lang="es-PA" dirty="0" smtClean="0">
                <a:sym typeface="Symbol" panose="05050102010706020507" pitchFamily="18" charset="2"/>
              </a:rPr>
              <a:t>) en G(z)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Siendo la entrada entonces u(t) = </a:t>
            </a:r>
            <a:r>
              <a:rPr lang="es-PA" dirty="0" err="1" smtClean="0">
                <a:sym typeface="Symbol" panose="05050102010706020507" pitchFamily="18" charset="2"/>
              </a:rPr>
              <a:t>sen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wt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señal muestreada es entonces u(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)= </a:t>
            </a:r>
            <a:r>
              <a:rPr lang="es-PA" dirty="0" err="1" smtClean="0">
                <a:sym typeface="Symbol" panose="05050102010706020507" pitchFamily="18" charset="2"/>
              </a:rPr>
              <a:t>sen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kwT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tansformada</a:t>
            </a:r>
            <a:r>
              <a:rPr lang="es-PA" dirty="0" smtClean="0">
                <a:sym typeface="Symbol" panose="05050102010706020507" pitchFamily="18" charset="2"/>
              </a:rPr>
              <a:t> Z de U sería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828" y="4369045"/>
            <a:ext cx="5280844" cy="139871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945" y="6053503"/>
            <a:ext cx="4420614" cy="7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0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Diseño basado en respuesta en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respuesta el sistema está dada por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multiplicamos los términos de la ecuación por (z – </a:t>
            </a:r>
            <a:r>
              <a:rPr lang="es-PA" dirty="0" err="1" smtClean="0">
                <a:sym typeface="Symbol" panose="05050102010706020507" pitchFamily="18" charset="2"/>
              </a:rPr>
              <a:t>e^jwT</a:t>
            </a:r>
            <a:r>
              <a:rPr lang="es-PA" dirty="0" smtClean="0">
                <a:sym typeface="Symbol" panose="05050102010706020507" pitchFamily="18" charset="2"/>
              </a:rPr>
              <a:t>)/z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tercer termino y el segundo se aproximan a 0 </a:t>
            </a:r>
            <a:r>
              <a:rPr lang="es-PA" dirty="0" err="1" smtClean="0">
                <a:sym typeface="Symbol" panose="05050102010706020507" pitchFamily="18" charset="2"/>
              </a:rPr>
              <a:t>cuand</a:t>
            </a:r>
            <a:r>
              <a:rPr lang="es-PA" dirty="0" smtClean="0">
                <a:sym typeface="Symbol" panose="05050102010706020507" pitchFamily="18" charset="2"/>
              </a:rPr>
              <a:t> z = </a:t>
            </a:r>
            <a:r>
              <a:rPr lang="es-PA" dirty="0" err="1" smtClean="0">
                <a:sym typeface="Symbol" panose="05050102010706020507" pitchFamily="18" charset="2"/>
              </a:rPr>
              <a:t>e^wTj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coeficiente a barra queda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Definamos					 entonces tenemos que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se puede escribir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 bien también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982" y="1400176"/>
            <a:ext cx="5895823" cy="98923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916" y="2609850"/>
            <a:ext cx="3993084" cy="64357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58" y="3522418"/>
            <a:ext cx="3218933" cy="6744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571" y="4196861"/>
            <a:ext cx="1633411" cy="62556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4385" y="4752085"/>
            <a:ext cx="1829407" cy="47640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6618" y="4682031"/>
            <a:ext cx="2113935" cy="56242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1863" y="5244453"/>
            <a:ext cx="5816337" cy="53926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1862" y="5894970"/>
            <a:ext cx="5648151" cy="64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3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Diseño basado en respuesta en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la ganancia está sujeto a una </a:t>
            </a:r>
            <a:r>
              <a:rPr lang="es-PA" dirty="0" err="1" smtClean="0">
                <a:sym typeface="Symbol" panose="05050102010706020507" pitchFamily="18" charset="2"/>
              </a:rPr>
              <a:t>senoidal</a:t>
            </a:r>
            <a:r>
              <a:rPr lang="es-PA" dirty="0" smtClean="0">
                <a:sym typeface="Symbol" panose="05050102010706020507" pitchFamily="18" charset="2"/>
              </a:rPr>
              <a:t> tenemos que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el ángulo de fase esta dada por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reescribir la ecuación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Aquí queda demostrado que G(</a:t>
            </a:r>
            <a:r>
              <a:rPr lang="es-PA" dirty="0" err="1" smtClean="0">
                <a:sym typeface="Symbol" panose="05050102010706020507" pitchFamily="18" charset="2"/>
              </a:rPr>
              <a:t>e^jwT</a:t>
            </a:r>
            <a:r>
              <a:rPr lang="es-PA" dirty="0" smtClean="0">
                <a:sym typeface="Symbol" panose="05050102010706020507" pitchFamily="18" charset="2"/>
              </a:rPr>
              <a:t>) proporciona la respuesta en frecuencia de G(z) </a:t>
            </a:r>
            <a:r>
              <a:rPr lang="es-PA" dirty="0" err="1" smtClean="0">
                <a:sym typeface="Symbol" panose="05050102010706020507" pitchFamily="18" charset="2"/>
              </a:rPr>
              <a:t>representeando</a:t>
            </a:r>
            <a:r>
              <a:rPr lang="es-PA" dirty="0" smtClean="0">
                <a:sym typeface="Symbol" panose="05050102010706020507" pitchFamily="18" charset="2"/>
              </a:rPr>
              <a:t> z =</a:t>
            </a:r>
            <a:r>
              <a:rPr lang="es-PA" dirty="0" err="1" smtClean="0">
                <a:sym typeface="Symbol" panose="05050102010706020507" pitchFamily="18" charset="2"/>
              </a:rPr>
              <a:t>e^jwT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entonces también observar que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896" y="1594338"/>
            <a:ext cx="2399600" cy="5827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564" y="2226285"/>
            <a:ext cx="2335754" cy="54036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210" y="2828462"/>
            <a:ext cx="4231913" cy="42496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540" y="4653600"/>
            <a:ext cx="3014753" cy="54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3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r>
              <a:rPr lang="es-PA" dirty="0" smtClean="0"/>
              <a:t>Así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759" y="2514083"/>
            <a:ext cx="4225470" cy="377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Diseño basado en respuesta en frecuencia [Ejemplo]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Considerar el diseño basado en x(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) = u(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) + a*x((k – 1)T), 0 &lt; a &lt;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U(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) y x(k) son entrada y salida respectivamente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transformada z es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Al definir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Sustituyendo en el sistema para </a:t>
            </a:r>
            <a:r>
              <a:rPr lang="es-PA" dirty="0" err="1" smtClean="0">
                <a:sym typeface="Symbol" panose="05050102010706020507" pitchFamily="18" charset="2"/>
              </a:rPr>
              <a:t>e^wTj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Tenemos que la magnitud y fase son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Entonces la salida de estado estable se puede escribir como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449" y="3012734"/>
            <a:ext cx="2610555" cy="4813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432" y="3494113"/>
            <a:ext cx="1919560" cy="60896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534" y="3672321"/>
            <a:ext cx="5187795" cy="86151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44" y="4862781"/>
            <a:ext cx="3506579" cy="6404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961" y="4894288"/>
            <a:ext cx="3671689" cy="60896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7650" y="5732950"/>
            <a:ext cx="3793631" cy="71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8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Diseño basado en respuesta en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Transformada Bilineal y el Plano 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franjas primaras y complementarias en el plano z vuelven el sistema estable en s (</a:t>
            </a:r>
            <a:r>
              <a:rPr lang="es-PA" dirty="0" err="1" smtClean="0">
                <a:sym typeface="Symbol" panose="05050102010706020507" pitchFamily="18" charset="2"/>
              </a:rPr>
              <a:t>izq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Estos métodos de respuesta en frecuencia deben ayudar otro método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Mediante este estudio las franjas primarias de s (izquierdo) son llevadas al semiplano w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841" y="3284005"/>
            <a:ext cx="1911175" cy="77931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475" y="3253424"/>
            <a:ext cx="1691682" cy="7793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700" y="4717439"/>
            <a:ext cx="47815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2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8046157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Transformada Bilineal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diferencia de s y w es con respecto a -1/2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&lt; w &lt;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Son diferentes los comportamientos en continuo que en digital del filtro o </a:t>
            </a:r>
            <a:r>
              <a:rPr lang="es-PA" dirty="0" err="1" smtClean="0">
                <a:sym typeface="Symbol" panose="05050102010706020507" pitchFamily="18" charset="2"/>
              </a:rPr>
              <a:t>cotrolador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Al transformarse G(z) en G(w) se puede tratar por métodos convencionales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 es una frecuencia ficticia que reemplaza w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Cuando la frecuencia  w  pasa de -1/2 s a 0, la </a:t>
            </a:r>
            <a:r>
              <a:rPr lang="es-PA" dirty="0" err="1" smtClean="0">
                <a:sym typeface="Symbol" panose="05050102010706020507" pitchFamily="18" charset="2"/>
              </a:rPr>
              <a:t>respesta</a:t>
            </a:r>
            <a:r>
              <a:rPr lang="es-PA" dirty="0" smtClean="0">
                <a:sym typeface="Symbol" panose="05050102010706020507" pitchFamily="18" charset="2"/>
              </a:rPr>
              <a:t> ficticia v se pasa desde –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hasta 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wt</a:t>
            </a:r>
            <a:r>
              <a:rPr lang="es-PA" dirty="0" smtClean="0">
                <a:sym typeface="Symbol" panose="05050102010706020507" pitchFamily="18" charset="2"/>
              </a:rPr>
              <a:t> es pequeño v = w aproximadamente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69" y="4129088"/>
            <a:ext cx="4609367" cy="16513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82" y="4382066"/>
            <a:ext cx="2098233" cy="92569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047" y="2766646"/>
            <a:ext cx="3779879" cy="382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8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Transformada Bilineal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De la siguiente función del sistema el T = 0.1seg, obtenga G(w)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G(z)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Usando entonces transformada bilineal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Observe que el polo s = -10 corresponde al plano w en -9.241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G(w) tiene un cero en w = 2/T = 20 pero no G(s)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medida que T se hace pequeño w = 2/T tiene a infinito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13" y="671781"/>
            <a:ext cx="4618462" cy="118146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362" y="2252640"/>
            <a:ext cx="3016143" cy="19820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462" y="4234677"/>
            <a:ext cx="2526115" cy="59941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652" y="3774831"/>
            <a:ext cx="3631260" cy="119294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714" y="5908431"/>
            <a:ext cx="2319552" cy="63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4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Transformada Bilineal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transformada bilineal hace corresponder el circulo unitario del plano z con el semiplano izquierdo del plano w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También observe que si                                                              y                                podemos tener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Cabe destacar que los coeficientes de G(z) y G(w) son diferentes y aplica el criterio de Nyquist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424" y="2814724"/>
            <a:ext cx="4013022" cy="79109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568" y="2853373"/>
            <a:ext cx="1881118" cy="75244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424" y="3822464"/>
            <a:ext cx="3919240" cy="74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4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Diagrama de Bode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Parte igualmente de la función de transferencia, por ejemplo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magnitud de alta frecuencia G(</a:t>
            </a:r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)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la de alta frecuencia de la planta es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Observar que cuando tiende a infinito la frecuencia en s, para w es diferente el resultado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Estamos en el rango de frecuencias de 0 &lt;= w &lt;= ½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, esto corresponde a 0 &lt;= v &lt;=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|G(</a:t>
            </a:r>
            <a:r>
              <a:rPr lang="es-PA" dirty="0" err="1" smtClean="0">
                <a:sym typeface="Symbol" panose="05050102010706020507" pitchFamily="18" charset="2"/>
              </a:rPr>
              <a:t>jv</a:t>
            </a:r>
            <a:r>
              <a:rPr lang="es-PA" dirty="0" smtClean="0">
                <a:sym typeface="Symbol" panose="05050102010706020507" pitchFamily="18" charset="2"/>
              </a:rPr>
              <a:t>)| es distinta de 0, v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742" y="1352223"/>
            <a:ext cx="2441855" cy="683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624" y="2278420"/>
            <a:ext cx="4448852" cy="5829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930" y="2672081"/>
            <a:ext cx="1770813" cy="57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9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Diagrama de Bode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Ventajas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asíntota de baja frecuencia de la curva de magnitud </a:t>
            </a:r>
            <a:r>
              <a:rPr lang="es-PA" dirty="0" err="1" smtClean="0">
                <a:sym typeface="Symbol" panose="05050102010706020507" pitchFamily="18" charset="2"/>
              </a:rPr>
              <a:t>inica</a:t>
            </a:r>
            <a:r>
              <a:rPr lang="es-PA" dirty="0" smtClean="0">
                <a:sym typeface="Symbol" panose="05050102010706020507" pitchFamily="18" charset="2"/>
              </a:rPr>
              <a:t> una constante de error </a:t>
            </a:r>
            <a:r>
              <a:rPr lang="es-PA" dirty="0" err="1" smtClean="0">
                <a:sym typeface="Symbol" panose="05050102010706020507" pitchFamily="18" charset="2"/>
              </a:rPr>
              <a:t>Kp</a:t>
            </a:r>
            <a:r>
              <a:rPr lang="es-PA" dirty="0" smtClean="0">
                <a:sym typeface="Symbol" panose="05050102010706020507" pitchFamily="18" charset="2"/>
              </a:rPr>
              <a:t>, Kv o </a:t>
            </a:r>
            <a:r>
              <a:rPr lang="es-PA" dirty="0" err="1" smtClean="0">
                <a:sym typeface="Symbol" panose="05050102010706020507" pitchFamily="18" charset="2"/>
              </a:rPr>
              <a:t>Ka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reduce la respuesta transitoria en función de magnitud y fase, ganancia y ancho de banda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 sencillo y simple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Compensación de adelanto de fase, atraso y atraso-adelanto.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 adelanto de fase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Mejora los márgenes de estabilidad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Aumenta el ancho de banda en el sistema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Tendrá problemas de ruido de alta frecuencia por aumento de la ganancia</a:t>
            </a:r>
          </a:p>
        </p:txBody>
      </p:sp>
    </p:spTree>
    <p:extLst>
      <p:ext uri="{BB962C8B-B14F-4D97-AF65-F5344CB8AC3E}">
        <p14:creationId xmlns:p14="http://schemas.microsoft.com/office/powerpoint/2010/main" val="304134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Compensación de adelanto de fase, atraso y atraso-adelanto.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adelanto de fase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Mejora los márgenes de estabilidad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Aumenta el ancho de banda en el sistema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Tendrá problemas de ruido de alta frecuencia por aumento de la ganancia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atraso de fase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Reduce la ganancia en frecuencia en altas frecuencias solo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Ancho de la franja se reduce y por consiguiente respuesta en velocidad baja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puede aumentar la ganancia total del sistema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Puede atenuarse cualquier ruido de alta frecuencia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Cuando se coloca un compensador en cascada de atraso y otro de adelanto se da el compensador atraso-adelanto de fase.</a:t>
            </a:r>
          </a:p>
        </p:txBody>
      </p:sp>
    </p:spTree>
    <p:extLst>
      <p:ext uri="{BB962C8B-B14F-4D97-AF65-F5344CB8AC3E}">
        <p14:creationId xmlns:p14="http://schemas.microsoft.com/office/powerpoint/2010/main" val="37508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Compensación de adelanto de fase, atraso y atraso-adelanto.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PID es un caso especial de atraso-adelanto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Hay una región de alta frecuencia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Aumenta el ángulo de fase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Mejora la estabilidad del sistema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Incrementa el ancho de banda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Mejora la velocidad de respuesta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 como un compensador de atraso-adelanto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PI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Afedta</a:t>
            </a:r>
            <a:r>
              <a:rPr lang="es-PA" dirty="0" smtClean="0">
                <a:sym typeface="Symbol" panose="05050102010706020507" pitchFamily="18" charset="2"/>
              </a:rPr>
              <a:t> la parte de baja frecuencia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Aumenta la ganancia de baja frecuencia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Mejora la precisión de estado permanente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 como un compensador de atraso</a:t>
            </a:r>
          </a:p>
        </p:txBody>
      </p:sp>
    </p:spTree>
    <p:extLst>
      <p:ext uri="{BB962C8B-B14F-4D97-AF65-F5344CB8AC3E}">
        <p14:creationId xmlns:p14="http://schemas.microsoft.com/office/powerpoint/2010/main" val="288526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Observaciones del problema de </a:t>
            </a:r>
            <a:r>
              <a:rPr lang="es-PA" dirty="0" err="1" smtClean="0">
                <a:sym typeface="Symbol" panose="05050102010706020507" pitchFamily="18" charset="2"/>
              </a:rPr>
              <a:t>cuantización</a:t>
            </a:r>
            <a:r>
              <a:rPr lang="es-PA" dirty="0" smtClean="0">
                <a:sym typeface="Symbol" panose="05050102010706020507" pitchFamily="18" charset="2"/>
              </a:rPr>
              <a:t> y los coeficientes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compensadores de fase no presentan problema de </a:t>
            </a:r>
            <a:r>
              <a:rPr lang="es-PA" dirty="0" err="1" smtClean="0">
                <a:sym typeface="Symbol" panose="05050102010706020507" pitchFamily="18" charset="2"/>
              </a:rPr>
              <a:t>cuantización</a:t>
            </a:r>
            <a:r>
              <a:rPr lang="es-PA" dirty="0" smtClean="0">
                <a:sym typeface="Symbol" panose="05050102010706020507" pitchFamily="18" charset="2"/>
              </a:rPr>
              <a:t> de coeficientes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Polos y ceros están bien separados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atraso de fase y atraso-adelanto hay problemas de </a:t>
            </a:r>
            <a:r>
              <a:rPr lang="es-PA" dirty="0" err="1" smtClean="0">
                <a:sym typeface="Symbol" panose="05050102010706020507" pitchFamily="18" charset="2"/>
              </a:rPr>
              <a:t>cuantización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Polos y ceros están cercanos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Numero de bits puede no ser suficiente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versión digital del controlador puede tener efectos de desviación en frecuencia por </a:t>
            </a:r>
            <a:r>
              <a:rPr lang="es-PA" dirty="0" err="1" smtClean="0">
                <a:sym typeface="Symbol" panose="05050102010706020507" pitchFamily="18" charset="2"/>
              </a:rPr>
              <a:t>cuantización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variación de los parámetros de sensibilidad aumenta con el polinomio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compensador analógico la </a:t>
            </a:r>
            <a:r>
              <a:rPr lang="es-PA" dirty="0" err="1" smtClean="0">
                <a:sym typeface="Symbol" panose="05050102010706020507" pitchFamily="18" charset="2"/>
              </a:rPr>
              <a:t>posicion</a:t>
            </a:r>
            <a:r>
              <a:rPr lang="es-PA" dirty="0" smtClean="0">
                <a:sym typeface="Symbol" panose="05050102010706020507" pitchFamily="18" charset="2"/>
              </a:rPr>
              <a:t> de polos y ceros es arbitraria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el compensador digital puede haber </a:t>
            </a:r>
            <a:r>
              <a:rPr lang="es-PA" dirty="0" err="1" smtClean="0">
                <a:sym typeface="Symbol" panose="05050102010706020507" pitchFamily="18" charset="2"/>
              </a:rPr>
              <a:t>impresición</a:t>
            </a:r>
            <a:r>
              <a:rPr lang="es-PA" dirty="0" smtClean="0">
                <a:sym typeface="Symbol" panose="05050102010706020507" pitchFamily="18" charset="2"/>
              </a:rPr>
              <a:t> de polos y ceros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filtro es un conjunto finito de retardos z</a:t>
            </a:r>
          </a:p>
        </p:txBody>
      </p:sp>
    </p:spTree>
    <p:extLst>
      <p:ext uri="{BB962C8B-B14F-4D97-AF65-F5344CB8AC3E}">
        <p14:creationId xmlns:p14="http://schemas.microsoft.com/office/powerpoint/2010/main" val="27088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pPr lvl="1"/>
            <a:r>
              <a:rPr lang="es-PA" dirty="0" smtClean="0"/>
              <a:t>Simplemente es mezclar el valor pasado de la señal y…</a:t>
            </a:r>
          </a:p>
          <a:p>
            <a:pPr lvl="1"/>
            <a:r>
              <a:rPr lang="es-PA" dirty="0" smtClean="0"/>
              <a:t>El valor actual de la señal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556" y="1152983"/>
            <a:ext cx="2908345" cy="2594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747929"/>
            <a:ext cx="7903056" cy="290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 – Primero obtener la transformada z (incluyendo el ZOH) y transformar a G(w) con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Seleccionar apropiadamente el período T (T &gt;=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/10)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 DSP son altas, en control generalmente son mucho mas bajas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 – Sustituir w = </a:t>
            </a:r>
            <a:r>
              <a:rPr lang="es-PA" dirty="0" err="1" smtClean="0">
                <a:sym typeface="Symbol" panose="05050102010706020507" pitchFamily="18" charset="2"/>
              </a:rPr>
              <a:t>jv</a:t>
            </a:r>
            <a:r>
              <a:rPr lang="es-PA" dirty="0" smtClean="0">
                <a:sym typeface="Symbol" panose="05050102010706020507" pitchFamily="18" charset="2"/>
              </a:rPr>
              <a:t> en G(w) y trazar el diagrama de Bode para G(</a:t>
            </a:r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3 – Leer el diagrama de bode con constantes de error estático, margen de </a:t>
            </a:r>
            <a:r>
              <a:rPr lang="es-PA" dirty="0" err="1" smtClean="0">
                <a:sym typeface="Symbol" panose="05050102010706020507" pitchFamily="18" charset="2"/>
              </a:rPr>
              <a:t>face</a:t>
            </a:r>
            <a:r>
              <a:rPr lang="es-PA" dirty="0" smtClean="0">
                <a:sym typeface="Symbol" panose="05050102010706020507" pitchFamily="18" charset="2"/>
              </a:rPr>
              <a:t> y de ganancia.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4 – Suponiendo la </a:t>
            </a:r>
            <a:r>
              <a:rPr lang="es-PA" dirty="0" err="1" smtClean="0">
                <a:sym typeface="Symbol" panose="05050102010706020507" pitchFamily="18" charset="2"/>
              </a:rPr>
              <a:t>ganacia</a:t>
            </a:r>
            <a:r>
              <a:rPr lang="es-PA" dirty="0" smtClean="0">
                <a:sym typeface="Symbol" panose="05050102010706020507" pitchFamily="18" charset="2"/>
              </a:rPr>
              <a:t> del controlador Gd(w) es 1 determine la ganancia del sistema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Determine polos y ceros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función final de lazo abierto es Gd(w)G(w)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5 – Transforme bilinealmente por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Entonces 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Funcion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transf</a:t>
            </a:r>
            <a:r>
              <a:rPr lang="es-PA" dirty="0" smtClean="0">
                <a:sym typeface="Symbol" panose="05050102010706020507" pitchFamily="18" charset="2"/>
              </a:rPr>
              <a:t>. De controlador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858" y="1711569"/>
            <a:ext cx="1314860" cy="65116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050" y="5600700"/>
            <a:ext cx="4552950" cy="12573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951" y="5430985"/>
            <a:ext cx="1196566" cy="5243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482" y="6178244"/>
            <a:ext cx="2910202" cy="45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6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6 – Llevar la función de transferencia de Gd(z) mediante cálculo o algoritmos y observar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6.1 – La </a:t>
            </a:r>
            <a:r>
              <a:rPr lang="es-PA" dirty="0" err="1" smtClean="0">
                <a:sym typeface="Symbol" panose="05050102010706020507" pitchFamily="18" charset="2"/>
              </a:rPr>
              <a:t>fncion</a:t>
            </a:r>
            <a:r>
              <a:rPr lang="es-PA" dirty="0" smtClean="0">
                <a:sym typeface="Symbol" panose="05050102010706020507" pitchFamily="18" charset="2"/>
              </a:rPr>
              <a:t> G() es la función de transferencia de fase no mínima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6.2 – El </a:t>
            </a:r>
            <a:r>
              <a:rPr lang="es-PA" dirty="0" err="1" smtClean="0">
                <a:sym typeface="Symbol" panose="05050102010706020507" pitchFamily="18" charset="2"/>
              </a:rPr>
              <a:t>eke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freciemcoa</a:t>
            </a:r>
            <a:r>
              <a:rPr lang="es-PA" dirty="0" smtClean="0">
                <a:sym typeface="Symbol" panose="05050102010706020507" pitchFamily="18" charset="2"/>
              </a:rPr>
              <a:t> w está </a:t>
            </a:r>
            <a:r>
              <a:rPr lang="es-PA" dirty="0" err="1" smtClean="0">
                <a:sym typeface="Symbol" panose="05050102010706020507" pitchFamily="18" charset="2"/>
              </a:rPr>
              <a:t>distorcionado</a:t>
            </a:r>
            <a:r>
              <a:rPr lang="es-PA" dirty="0" smtClean="0">
                <a:sym typeface="Symbol" panose="05050102010706020507" pitchFamily="18" charset="2"/>
              </a:rPr>
              <a:t> bajo la relación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se define un ancho de franja </a:t>
            </a:r>
            <a:r>
              <a:rPr lang="es-PA" dirty="0" err="1" smtClean="0">
                <a:sym typeface="Symbol" panose="05050102010706020507" pitchFamily="18" charset="2"/>
              </a:rPr>
              <a:t>wb</a:t>
            </a:r>
            <a:r>
              <a:rPr lang="es-PA" dirty="0" smtClean="0">
                <a:sym typeface="Symbol" panose="05050102010706020507" pitchFamily="18" charset="2"/>
              </a:rPr>
              <a:t>, el ancho </a:t>
            </a:r>
            <a:r>
              <a:rPr lang="es-PA" dirty="0" err="1" smtClean="0">
                <a:sym typeface="Symbol" panose="05050102010706020507" pitchFamily="18" charset="2"/>
              </a:rPr>
              <a:t>vb</a:t>
            </a:r>
            <a:r>
              <a:rPr lang="es-PA" dirty="0" smtClean="0">
                <a:sym typeface="Symbol" panose="05050102010706020507" pitchFamily="18" charset="2"/>
              </a:rPr>
              <a:t> es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303" y="2630929"/>
            <a:ext cx="1296865" cy="6224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983" y="3017959"/>
            <a:ext cx="1247671" cy="54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1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Considere el controlador digital.  Diseñar para el plano w de forma tal que el margen de fase sean 50° y el margen de ganancia 10dB.  La constante Kv sea de 2/</a:t>
            </a:r>
            <a:r>
              <a:rPr lang="es-PA" dirty="0" err="1" smtClean="0">
                <a:sym typeface="Symbol" panose="05050102010706020507" pitchFamily="18" charset="2"/>
              </a:rPr>
              <a:t>seg</a:t>
            </a:r>
            <a:r>
              <a:rPr lang="es-PA" dirty="0" smtClean="0">
                <a:sym typeface="Symbol" panose="05050102010706020507" pitchFamily="18" charset="2"/>
              </a:rPr>
              <a:t>, suponga que el </a:t>
            </a:r>
            <a:r>
              <a:rPr lang="es-PA" dirty="0" err="1" smtClean="0">
                <a:sym typeface="Symbol" panose="05050102010706020507" pitchFamily="18" charset="2"/>
              </a:rPr>
              <a:t>perído</a:t>
            </a:r>
            <a:r>
              <a:rPr lang="es-PA" dirty="0" smtClean="0">
                <a:sym typeface="Symbol" panose="05050102010706020507" pitchFamily="18" charset="2"/>
              </a:rPr>
              <a:t> de muestreo es 0.2seg, es decir que bajo la regla de dedo T = 2seg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Obtenemos la función de transferencia de pulso G(z)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Transformamos G(z) en G(w) mediante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882" y="4959738"/>
            <a:ext cx="6103204" cy="172732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763" y="2884243"/>
            <a:ext cx="2506052" cy="17331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277" y="4191679"/>
            <a:ext cx="2857494" cy="79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5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Consiguiendo G(w) por sustitución de z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Requerimos entonces adelantar la fase, de no cumplir habrá que buscar otro método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constante de velocidad estática es 2/</a:t>
            </a:r>
            <a:r>
              <a:rPr lang="es-PA" dirty="0" err="1" smtClean="0">
                <a:sym typeface="Symbol" panose="05050102010706020507" pitchFamily="18" charset="2"/>
              </a:rPr>
              <a:t>seg</a:t>
            </a:r>
            <a:r>
              <a:rPr lang="es-PA" dirty="0" smtClean="0">
                <a:sym typeface="Symbol" panose="05050102010706020507" pitchFamily="18" charset="2"/>
              </a:rPr>
              <a:t> así que Kv = 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50" y="985008"/>
            <a:ext cx="3105174" cy="194749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97" y="3498423"/>
            <a:ext cx="2860137" cy="54549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025" y="3488350"/>
            <a:ext cx="4709840" cy="54549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844" y="4062414"/>
            <a:ext cx="3887782" cy="50519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888" y="4360210"/>
            <a:ext cx="3940277" cy="132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4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66" y="2030175"/>
            <a:ext cx="6681358" cy="448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3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Diseño del compensador en adelanto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 50° de magnitud se </a:t>
            </a:r>
            <a:r>
              <a:rPr lang="es-PA" dirty="0" err="1" smtClean="0">
                <a:sym typeface="Symbol" panose="05050102010706020507" pitchFamily="18" charset="2"/>
              </a:rPr>
              <a:t>necesital</a:t>
            </a:r>
            <a:r>
              <a:rPr lang="es-PA" dirty="0" smtClean="0">
                <a:sym typeface="Symbol" panose="05050102010706020507" pitchFamily="18" charset="2"/>
              </a:rPr>
              <a:t> 20° de diferencia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compensador deberá desplazar la frecuencia a la derecha corriéndolo 8° de 20 a 28°&lt;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Determinado el factor de atenuación ahora se determinan las frecuencias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 = 1/tau y v = 1/(</a:t>
            </a:r>
            <a:r>
              <a:rPr lang="es-PA" dirty="0" err="1" smtClean="0">
                <a:sym typeface="Symbol" panose="05050102010706020507" pitchFamily="18" charset="2"/>
              </a:rPr>
              <a:t>alpha</a:t>
            </a:r>
            <a:r>
              <a:rPr lang="es-PA" dirty="0" smtClean="0">
                <a:sym typeface="Symbol" panose="05050102010706020507" pitchFamily="18" charset="2"/>
              </a:rPr>
              <a:t>*tau) del compensador dado por la ecuación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sistema no compensado es = -20 log(1/</a:t>
            </a:r>
            <a:r>
              <a:rPr lang="es-PA" dirty="0" err="1" smtClean="0">
                <a:sym typeface="Symbol" panose="05050102010706020507" pitchFamily="18" charset="2"/>
              </a:rPr>
              <a:t>sqrt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alpha</a:t>
            </a:r>
            <a:r>
              <a:rPr lang="es-PA" dirty="0" smtClean="0">
                <a:sym typeface="Symbol" panose="05050102010706020507" pitchFamily="18" charset="2"/>
              </a:rPr>
              <a:t>))</a:t>
            </a: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152" y="926624"/>
            <a:ext cx="3821723" cy="178347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86" y="3034348"/>
            <a:ext cx="1770720" cy="74048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785" y="4830640"/>
            <a:ext cx="2700791" cy="81988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936" y="5757863"/>
            <a:ext cx="3578487" cy="50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6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t="45669"/>
          <a:stretch/>
        </p:blipFill>
        <p:spPr>
          <a:xfrm>
            <a:off x="85148" y="4492407"/>
            <a:ext cx="6056370" cy="221021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Sustituimios</a:t>
            </a:r>
            <a:r>
              <a:rPr lang="es-PA" dirty="0" smtClean="0">
                <a:sym typeface="Symbol" panose="05050102010706020507" pitchFamily="18" charset="2"/>
              </a:rPr>
              <a:t> w = </a:t>
            </a:r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 en G(w) y encontramos la magnitud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 = 1.7 (que son los -4.4dB)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esta es la frecuencia de esquina (</a:t>
            </a:r>
            <a:r>
              <a:rPr lang="es-PA" dirty="0" err="1" smtClean="0">
                <a:sym typeface="Symbol" panose="05050102010706020507" pitchFamily="18" charset="2"/>
              </a:rPr>
              <a:t>corner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freq</a:t>
            </a:r>
            <a:r>
              <a:rPr lang="es-PA" dirty="0" smtClean="0">
                <a:sym typeface="Symbol" panose="05050102010706020507" pitchFamily="18" charset="2"/>
              </a:rPr>
              <a:t>.)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Curvas de magnitud y fase Gd(</a:t>
            </a:r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) y la del lazo abierto Gd(</a:t>
            </a:r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)G(</a:t>
            </a:r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) son las sólidas en el diag.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l="13174" t="36380" r="36842" b="-1661"/>
          <a:stretch/>
        </p:blipFill>
        <p:spPr>
          <a:xfrm>
            <a:off x="7479323" y="703385"/>
            <a:ext cx="2110154" cy="92947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323" y="1797982"/>
            <a:ext cx="2917675" cy="9837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37" y="3130602"/>
            <a:ext cx="1442089" cy="59467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745" y="3138891"/>
            <a:ext cx="1759161" cy="58638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325" y="3322825"/>
            <a:ext cx="1149594" cy="27963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/>
          <a:srcRect l="7818" r="4088" b="53288"/>
          <a:stretch/>
        </p:blipFill>
        <p:spPr>
          <a:xfrm>
            <a:off x="6198260" y="4492407"/>
            <a:ext cx="5770250" cy="205518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4224" y="3089293"/>
            <a:ext cx="4228790" cy="77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0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Transformamos ahora Gd(w) a Gd(z)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Y la </a:t>
            </a:r>
            <a:r>
              <a:rPr lang="es-PA" dirty="0" err="1" smtClean="0">
                <a:sym typeface="Symbol" panose="05050102010706020507" pitchFamily="18" charset="2"/>
              </a:rPr>
              <a:t>funciónde</a:t>
            </a:r>
            <a:r>
              <a:rPr lang="es-PA" dirty="0" smtClean="0">
                <a:sym typeface="Symbol" panose="05050102010706020507" pitchFamily="18" charset="2"/>
              </a:rPr>
              <a:t> transferencia de pulso en lazo abierto y cerrado son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50" y="1498259"/>
            <a:ext cx="3187656" cy="70997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49" y="2306320"/>
            <a:ext cx="2995969" cy="170297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18" y="5089184"/>
            <a:ext cx="5049560" cy="135885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015" y="5089184"/>
            <a:ext cx="6290982" cy="13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4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Cosas a notar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cero en 0.8145 cancela casi al polo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cero en -0.9357 afecta muy poco a la respuesta transitoria (cerca de -1 y 0)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cantidad de muestras por ciclo son 15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es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15wd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</a:t>
            </a:r>
            <a:r>
              <a:rPr lang="es-PA" dirty="0" err="1" smtClean="0">
                <a:sym typeface="Symbol" panose="05050102010706020507" pitchFamily="18" charset="2"/>
              </a:rPr>
              <a:t>Mp</a:t>
            </a:r>
            <a:r>
              <a:rPr lang="es-PA" dirty="0" smtClean="0">
                <a:sym typeface="Symbol" panose="05050102010706020507" pitchFamily="18" charset="2"/>
              </a:rPr>
              <a:t> &lt;= 20%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sistema es satisfactorio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/>
          <a:srcRect l="7514" t="49810" b="3603"/>
          <a:stretch/>
        </p:blipFill>
        <p:spPr>
          <a:xfrm>
            <a:off x="5443140" y="1853248"/>
            <a:ext cx="6551384" cy="71281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006" y="3019131"/>
            <a:ext cx="4790798" cy="37508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557" y="4610466"/>
            <a:ext cx="24288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1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Comentarios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debe seleccionar cuidadosamente la frecuencia de muestreo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magnitud y ángulo G(</a:t>
            </a:r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) son la magnitud y fase de G(z) moviendo de z=1 a z=-1 variando w de 0 hasta -0.5ws variando la frecuencia de 0 hasta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ya que v = (2/T)TAN(</a:t>
            </a:r>
            <a:r>
              <a:rPr lang="es-PA" dirty="0" err="1" smtClean="0">
                <a:sym typeface="Symbol" panose="05050102010706020507" pitchFamily="18" charset="2"/>
              </a:rPr>
              <a:t>wT</a:t>
            </a:r>
            <a:r>
              <a:rPr lang="es-PA" dirty="0" smtClean="0">
                <a:sym typeface="Symbol" panose="05050102010706020507" pitchFamily="18" charset="2"/>
              </a:rPr>
              <a:t>/2).  Respuestas parecidas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Como G(</a:t>
            </a:r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) y G(</a:t>
            </a:r>
            <a:r>
              <a:rPr lang="es-PA" dirty="0" err="1" smtClean="0">
                <a:sym typeface="Symbol" panose="05050102010706020507" pitchFamily="18" charset="2"/>
              </a:rPr>
              <a:t>wj</a:t>
            </a:r>
            <a:r>
              <a:rPr lang="es-PA" dirty="0" smtClean="0">
                <a:sym typeface="Symbol" panose="05050102010706020507" pitchFamily="18" charset="2"/>
              </a:rPr>
              <a:t>) se asemejan se puede aplicar el criterio de estabilidad de Nyquist (</a:t>
            </a:r>
            <a:r>
              <a:rPr lang="es-PA" dirty="0" err="1" smtClean="0">
                <a:sym typeface="Symbol" panose="05050102010706020507" pitchFamily="18" charset="2"/>
              </a:rPr>
              <a:t>resp</a:t>
            </a:r>
            <a:r>
              <a:rPr lang="es-PA" dirty="0" smtClean="0">
                <a:sym typeface="Symbol" panose="05050102010706020507" pitchFamily="18" charset="2"/>
              </a:rPr>
              <a:t>. </a:t>
            </a:r>
            <a:r>
              <a:rPr lang="es-PA" dirty="0" err="1" smtClean="0">
                <a:sym typeface="Symbol" panose="05050102010706020507" pitchFamily="18" charset="2"/>
              </a:rPr>
              <a:t>Freq</a:t>
            </a:r>
            <a:r>
              <a:rPr lang="es-PA" dirty="0" smtClean="0">
                <a:sym typeface="Symbol" panose="05050102010706020507" pitchFamily="18" charset="2"/>
              </a:rPr>
              <a:t>.)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Comparando G(w) y G(s) se separan 2/T para la transformada w, las </a:t>
            </a:r>
            <a:r>
              <a:rPr lang="es-PA" dirty="0" err="1" smtClean="0">
                <a:sym typeface="Symbol" panose="05050102010706020507" pitchFamily="18" charset="2"/>
              </a:rPr>
              <a:t>constanes</a:t>
            </a:r>
            <a:r>
              <a:rPr lang="es-PA" dirty="0" smtClean="0">
                <a:sym typeface="Symbol" panose="05050102010706020507" pitchFamily="18" charset="2"/>
              </a:rPr>
              <a:t> de error estático son idénticas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G(w) puede generar uno o más ceros en el semiplano derecho (función de fase no mínima)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ceros generan una distorsión en de w a v a una razón v = (2//T)(Tan </a:t>
            </a:r>
            <a:r>
              <a:rPr lang="es-PA" dirty="0" err="1" smtClean="0">
                <a:sym typeface="Symbol" panose="05050102010706020507" pitchFamily="18" charset="2"/>
              </a:rPr>
              <a:t>wT</a:t>
            </a:r>
            <a:r>
              <a:rPr lang="es-PA" dirty="0" smtClean="0">
                <a:sym typeface="Symbol" panose="05050102010706020507" pitchFamily="18" charset="2"/>
              </a:rPr>
              <a:t>/2)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Si se acerca a w a 2/T, </a:t>
            </a:r>
            <a:r>
              <a:rPr lang="es-PA" dirty="0" err="1" smtClean="0">
                <a:sym typeface="Symbol" panose="05050102010706020507" pitchFamily="18" charset="2"/>
              </a:rPr>
              <a:t>Wt</a:t>
            </a:r>
            <a:r>
              <a:rPr lang="es-PA" dirty="0" smtClean="0">
                <a:sym typeface="Symbol" panose="05050102010706020507" pitchFamily="18" charset="2"/>
              </a:rPr>
              <a:t>/2 = PI/4 por consiguiente w = pi/2T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Este es uno de los métodos más utilizados para diseño en control</a:t>
            </a:r>
          </a:p>
        </p:txBody>
      </p:sp>
    </p:spTree>
    <p:extLst>
      <p:ext uri="{BB962C8B-B14F-4D97-AF65-F5344CB8AC3E}">
        <p14:creationId xmlns:p14="http://schemas.microsoft.com/office/powerpoint/2010/main" val="302905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pPr lvl="1"/>
            <a:r>
              <a:rPr lang="es-PA" dirty="0" smtClean="0"/>
              <a:t>En integración rectangular aproximamos al borde superior</a:t>
            </a:r>
          </a:p>
          <a:p>
            <a:pPr lvl="1"/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pPr lvl="1"/>
            <a:r>
              <a:rPr lang="es-PA" dirty="0" smtClean="0"/>
              <a:t>La relación </a:t>
            </a:r>
            <a:r>
              <a:rPr lang="es-PA" dirty="0" err="1" smtClean="0"/>
              <a:t>recursoiva</a:t>
            </a:r>
            <a:r>
              <a:rPr lang="es-PA" dirty="0" smtClean="0"/>
              <a:t> de integración rectangular sería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Integración por trapecios o polinomios no es contemplado aqu</a:t>
            </a:r>
            <a:r>
              <a:rPr lang="es-PA" dirty="0"/>
              <a:t>í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301" y="1387440"/>
            <a:ext cx="4258156" cy="1566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532" y="2719159"/>
            <a:ext cx="3078678" cy="1301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532" y="4886367"/>
            <a:ext cx="4941807" cy="85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controles digitales superan a los analógicos debido a que no tienen limitantes físicas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Este método obliga a quedar la señal de error en 0 varios períodos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le conoce como respuesta con oscilaciones muertas (</a:t>
            </a:r>
            <a:r>
              <a:rPr lang="es-PA" dirty="0" err="1" smtClean="0">
                <a:sym typeface="Symbol" panose="05050102010706020507" pitchFamily="18" charset="2"/>
              </a:rPr>
              <a:t>deatbeat</a:t>
            </a:r>
            <a:r>
              <a:rPr lang="es-PA" dirty="0" smtClean="0">
                <a:sym typeface="Symbol" panose="05050102010706020507" pitchFamily="18" charset="2"/>
              </a:rPr>
              <a:t> response)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Diseño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Considere el sistema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Recordemos que </a:t>
            </a:r>
            <a:r>
              <a:rPr lang="es-PA" dirty="0" err="1" smtClean="0">
                <a:sym typeface="Symbol" panose="05050102010706020507" pitchFamily="18" charset="2"/>
              </a:rPr>
              <a:t>necesitamso</a:t>
            </a:r>
            <a:r>
              <a:rPr lang="es-PA" dirty="0" smtClean="0">
                <a:sym typeface="Symbol" panose="05050102010706020507" pitchFamily="18" charset="2"/>
              </a:rPr>
              <a:t> diseñar un controlador que gobierne 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Que tiene una función de transferencia a lazo cerrado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Necesitamos entonces un tiempo finito…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y una respuesta finita a impulso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176" y="3253425"/>
            <a:ext cx="5028712" cy="15248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564" y="3344279"/>
            <a:ext cx="3673759" cy="13654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190" y="4778260"/>
            <a:ext cx="2720927" cy="89570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3773" y="5422111"/>
            <a:ext cx="2481171" cy="6407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3012" y="6035494"/>
            <a:ext cx="3277876" cy="73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9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Esta respuesta a impulso la </a:t>
            </a:r>
            <a:r>
              <a:rPr lang="es-PA" dirty="0" err="1" smtClean="0">
                <a:sym typeface="Symbol" panose="05050102010706020507" pitchFamily="18" charset="2"/>
              </a:rPr>
              <a:t>odemos</a:t>
            </a:r>
            <a:r>
              <a:rPr lang="es-PA" dirty="0" smtClean="0">
                <a:sym typeface="Symbol" panose="05050102010706020507" pitchFamily="18" charset="2"/>
              </a:rPr>
              <a:t> resumir de                                            a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Resolviendo la F.T. en L.C. tenemos que el controlador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sistema para poder realizable debe cumplirse con: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 – El grado del </a:t>
            </a:r>
            <a:r>
              <a:rPr lang="es-PA" dirty="0" err="1" smtClean="0">
                <a:sym typeface="Symbol" panose="05050102010706020507" pitchFamily="18" charset="2"/>
              </a:rPr>
              <a:t>num</a:t>
            </a:r>
            <a:r>
              <a:rPr lang="es-PA" dirty="0" smtClean="0">
                <a:sym typeface="Symbol" panose="05050102010706020507" pitchFamily="18" charset="2"/>
              </a:rPr>
              <a:t> Gd(z) es igual o menor al del denominador (sino requiere datos futuros)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 – La planta </a:t>
            </a:r>
            <a:r>
              <a:rPr lang="es-PA" dirty="0" err="1" smtClean="0">
                <a:sym typeface="Symbol" panose="05050102010706020507" pitchFamily="18" charset="2"/>
              </a:rPr>
              <a:t>Gp</a:t>
            </a:r>
            <a:r>
              <a:rPr lang="es-PA" dirty="0" smtClean="0">
                <a:sym typeface="Symbol" panose="05050102010706020507" pitchFamily="18" charset="2"/>
              </a:rPr>
              <a:t>(s) incluye un atraso </a:t>
            </a:r>
            <a:r>
              <a:rPr lang="es-PA" dirty="0" err="1" smtClean="0">
                <a:sym typeface="Symbol" panose="05050102010706020507" pitchFamily="18" charset="2"/>
              </a:rPr>
              <a:t>e^Ts</a:t>
            </a:r>
            <a:r>
              <a:rPr lang="es-PA" dirty="0" smtClean="0">
                <a:sym typeface="Symbol" panose="05050102010706020507" pitchFamily="18" charset="2"/>
              </a:rPr>
              <a:t> y el sistema de L.C. debe involucrar el mismo atraso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3 – G(z) se expande a una serie en z^-1, el término G(z) debe ser igual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104" y="1745325"/>
            <a:ext cx="2909086" cy="64813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922" y="1893272"/>
            <a:ext cx="2544061" cy="33406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758" y="2633218"/>
            <a:ext cx="1828432" cy="56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4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tenemos un polo del lado inestable o críticamente estable sucede lo siguiente… sea: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                                La función de transferencia de pulso de L.C. es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requerimos que ningún cero Gd(z) cancele el polo inestable G(z) en z = a se debe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Esto es 1 – F(z) tiene un cero en z = </a:t>
            </a:r>
            <a:r>
              <a:rPr lang="es-PA" dirty="0" err="1" smtClean="0">
                <a:sym typeface="Symbol" panose="05050102010706020507" pitchFamily="18" charset="2"/>
              </a:rPr>
              <a:t>alpha</a:t>
            </a:r>
            <a:r>
              <a:rPr lang="es-PA" dirty="0" smtClean="0">
                <a:sym typeface="Symbol" panose="05050102010706020507" pitchFamily="18" charset="2"/>
              </a:rPr>
              <a:t>.  Si los ceros de G(z) no cancelan polos de Gd(z) los ceros de G(z) se convierten en ceros de F(z)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Resumen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Gd(z) no debe cancelar polos </a:t>
            </a:r>
            <a:r>
              <a:rPr lang="es-PA" dirty="0" err="1" smtClean="0">
                <a:sym typeface="Symbol" panose="05050102010706020507" pitchFamily="18" charset="2"/>
              </a:rPr>
              <a:t>criteamente</a:t>
            </a:r>
            <a:r>
              <a:rPr lang="es-PA" dirty="0" smtClean="0">
                <a:sym typeface="Symbol" panose="05050102010706020507" pitchFamily="18" charset="2"/>
              </a:rPr>
              <a:t> estables o inestables y deben incluirse en 1 – F(z) como ceros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ceros de G&lt;(z&lt;) dentro del circulo unitario pueden </a:t>
            </a:r>
            <a:r>
              <a:rPr lang="es-PA" dirty="0" err="1" smtClean="0">
                <a:sym typeface="Symbol" panose="05050102010706020507" pitchFamily="18" charset="2"/>
              </a:rPr>
              <a:t>cancelarce</a:t>
            </a:r>
            <a:r>
              <a:rPr lang="es-PA" dirty="0" smtClean="0">
                <a:sym typeface="Symbol" panose="05050102010706020507" pitchFamily="18" charset="2"/>
              </a:rPr>
              <a:t> con Gd(z).  Los que ocurran fuera deben ser incluidos en F(Z)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2" y="2383853"/>
            <a:ext cx="1312982" cy="478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897" y="2300509"/>
            <a:ext cx="3355657" cy="9082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67" y="3555524"/>
            <a:ext cx="3473633" cy="70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0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Dado que e(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) = r(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) – c(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).  </a:t>
            </a:r>
            <a:r>
              <a:rPr lang="es-PA" dirty="0" err="1" smtClean="0">
                <a:sym typeface="Symbol" panose="05050102010706020507" pitchFamily="18" charset="2"/>
              </a:rPr>
              <a:t>Refiriendonos</a:t>
            </a:r>
            <a:r>
              <a:rPr lang="es-PA" dirty="0" smtClean="0">
                <a:sym typeface="Symbol" panose="05050102010706020507" pitchFamily="18" charset="2"/>
              </a:rPr>
              <a:t> a la ecuación 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entrada escalón, rampa y aceleración de R(Z) son:</a:t>
            </a:r>
          </a:p>
          <a:p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                                                                          y se pueden escribir todas como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P(z) = 1 y q = 0 para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, P(z) = </a:t>
            </a:r>
            <a:r>
              <a:rPr lang="es-PA" dirty="0" err="1" smtClean="0">
                <a:sym typeface="Symbol" panose="05050102010706020507" pitchFamily="18" charset="2"/>
              </a:rPr>
              <a:t>Tz</a:t>
            </a:r>
            <a:r>
              <a:rPr lang="es-PA" dirty="0" smtClean="0">
                <a:sym typeface="Symbol" panose="05050102010706020507" pitchFamily="18" charset="2"/>
              </a:rPr>
              <a:t>^-1 y q = 1 para rampa, P(z) = 1/2T^2z^-1(1 + z^-1) y q=2 para aceleración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estado permanente en cero, E(z) debe ser un polinomio en z^-1 con un número finito de términos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función del controlador queda como sigue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 err="1" smtClean="0">
                <a:sym typeface="Symbol" panose="05050102010706020507" pitchFamily="18" charset="2"/>
              </a:rPr>
              <a:t>Gp</a:t>
            </a:r>
            <a:r>
              <a:rPr lang="es-PA" dirty="0" smtClean="0">
                <a:sym typeface="Symbol" panose="05050102010706020507" pitchFamily="18" charset="2"/>
              </a:rPr>
              <a:t>(s) estable y sin oscilaciones se debe imponer una salida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512" y="1853248"/>
            <a:ext cx="3137343" cy="38659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36" y="2727803"/>
            <a:ext cx="1249864" cy="5029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021" y="2727803"/>
            <a:ext cx="1508982" cy="50299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824" y="2727803"/>
            <a:ext cx="1752070" cy="52562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4249" y="2692912"/>
            <a:ext cx="1762799" cy="60392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6021" y="4653600"/>
            <a:ext cx="2574049" cy="47245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8540" y="5179118"/>
            <a:ext cx="3565709" cy="72522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5749" y="6009707"/>
            <a:ext cx="3455106" cy="8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8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Comentarios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1 - Como F(z) es un polinomio z^-1 los polos en lazo cerrado están en z =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 – Aunque se diseñe para mínimo error y estable puede mostrar respuestas transitorias inestables para otros tipos de entrada [llamado control óptimo]</a:t>
            </a:r>
          </a:p>
          <a:p>
            <a:r>
              <a:rPr lang="es-PA" dirty="0" smtClean="0">
                <a:sym typeface="Symbol" panose="05050102010706020507" pitchFamily="18" charset="2"/>
              </a:rPr>
              <a:t>3 – Cuando el controlador analógico es </a:t>
            </a:r>
            <a:r>
              <a:rPr lang="es-PA" dirty="0" err="1" smtClean="0">
                <a:sym typeface="Symbol" panose="05050102010706020507" pitchFamily="18" charset="2"/>
              </a:rPr>
              <a:t>discretizado</a:t>
            </a:r>
            <a:r>
              <a:rPr lang="es-PA" dirty="0" smtClean="0">
                <a:sym typeface="Symbol" panose="05050102010706020507" pitchFamily="18" charset="2"/>
              </a:rPr>
              <a:t> el incremento del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cambia la dinámica del sistema.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 este caso puede ser controlado de manera arbitraria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Periodo menor hace la respuesta menor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tiempo pequeño hace la señal de control excesivamente grande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1306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Dado el diagrama de control y la función </a:t>
            </a:r>
            <a:r>
              <a:rPr lang="es-PA" dirty="0" err="1" smtClean="0">
                <a:sym typeface="Symbol" panose="05050102010706020507" pitchFamily="18" charset="2"/>
              </a:rPr>
              <a:t>Gp</a:t>
            </a:r>
            <a:r>
              <a:rPr lang="es-PA" dirty="0" smtClean="0">
                <a:sym typeface="Symbol" panose="05050102010706020507" pitchFamily="18" charset="2"/>
              </a:rPr>
              <a:t>(s)                         diseñar un controlador de  oscilación muerta a entrada escalón                                   T = 1s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Primero conseguimos G(z)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diagrama ahora se volverá como función F(z)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la expandimos tenemos 0.3679z^-1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795" y="5131837"/>
            <a:ext cx="4629660" cy="13788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873" y="1700996"/>
            <a:ext cx="1595804" cy="6839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407" y="2523209"/>
            <a:ext cx="3452777" cy="15798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923" y="4103077"/>
            <a:ext cx="2719754" cy="56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1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función debe tener la forma                                  como a entrada es escalón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Dado que existe un polo z = 1, esta función ya tiene un término 1 -  z^-1 y cumple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n = 2, c(t &gt;= 2T)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Debe haber una función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u(t) es la entrada a la planta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b = 0 debido a que </a:t>
            </a:r>
            <a:r>
              <a:rPr lang="es-PA" dirty="0" err="1" smtClean="0">
                <a:sym typeface="Symbol" panose="05050102010706020507" pitchFamily="18" charset="2"/>
              </a:rPr>
              <a:t>Gp</a:t>
            </a:r>
            <a:r>
              <a:rPr lang="es-PA" dirty="0" smtClean="0">
                <a:sym typeface="Symbol" panose="05050102010706020507" pitchFamily="18" charset="2"/>
              </a:rPr>
              <a:t>(s) es un integrador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discernir que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Entonces notamos que Teniendo F(z), R(z)/G(z) se puede deducir a 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239" y="1818449"/>
            <a:ext cx="2099468" cy="4758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104" y="1432321"/>
            <a:ext cx="2702896" cy="38612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7312" y="1893267"/>
            <a:ext cx="2004648" cy="28135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/>
          <a:srcRect l="9301" t="76187" r="39851" b="-1764"/>
          <a:stretch/>
        </p:blipFill>
        <p:spPr>
          <a:xfrm>
            <a:off x="7948245" y="694442"/>
            <a:ext cx="2579077" cy="59359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5941" y="3066317"/>
            <a:ext cx="5127364" cy="62818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9750" y="3010588"/>
            <a:ext cx="1595804" cy="68391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7651" y="4005770"/>
            <a:ext cx="2030594" cy="46072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7903" y="4889892"/>
            <a:ext cx="3259351" cy="54961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9646" y="5349062"/>
            <a:ext cx="3115351" cy="103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6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que U(Z) sea en serie de potencias z^-1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U(z) se escribiría                                        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Ahora se puede determinar N(z), F(z), F1.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N(z) entonces se resume la                                    y el residuo debe ser 0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las ecuaciones tenemos entonces que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Encontramos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Donde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Y la ecuación de N(z) queda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021" y="1828800"/>
            <a:ext cx="2949502" cy="4440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337" y="2273178"/>
            <a:ext cx="2501248" cy="3996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268" y="3125301"/>
            <a:ext cx="3520839" cy="5476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281" y="3944915"/>
            <a:ext cx="2281323" cy="46186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7913" y="4019516"/>
            <a:ext cx="1892828" cy="41070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4881" y="4430225"/>
            <a:ext cx="3907321" cy="51481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0162" y="4852084"/>
            <a:ext cx="2873780" cy="450789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9776" y="5291233"/>
            <a:ext cx="841132" cy="420566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1302" y="5279593"/>
            <a:ext cx="1653259" cy="420566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3281" y="5257148"/>
            <a:ext cx="2992217" cy="465456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70143" y="6153243"/>
            <a:ext cx="1882273" cy="40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2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señal U(z) se da por medio de                                                                sustituyendo por 0.5820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Investigando la respuesta a rampa tenemos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Dando la respuesta a rampa de la planta se puede conseguir por 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constante de </a:t>
            </a:r>
            <a:r>
              <a:rPr lang="es-PA" dirty="0" err="1" smtClean="0">
                <a:sym typeface="Symbol" panose="05050102010706020507" pitchFamily="18" charset="2"/>
              </a:rPr>
              <a:t>velociadad</a:t>
            </a:r>
            <a:r>
              <a:rPr lang="es-PA" dirty="0" smtClean="0">
                <a:sym typeface="Symbol" panose="05050102010706020507" pitchFamily="18" charset="2"/>
              </a:rPr>
              <a:t> Kv es 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error es 1/Kv = 1.4180</a:t>
            </a: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52" y="1469351"/>
            <a:ext cx="4018667" cy="76779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944" y="2306319"/>
            <a:ext cx="5493919" cy="133100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187" y="3915508"/>
            <a:ext cx="3311034" cy="57127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02" y="4486778"/>
            <a:ext cx="3348156" cy="929284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513" y="4783016"/>
            <a:ext cx="338714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4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81" y="1853247"/>
            <a:ext cx="3204773" cy="1968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480" y="1501554"/>
            <a:ext cx="3188611" cy="23201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81" y="3983648"/>
            <a:ext cx="3554488" cy="178410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3747" y="3983648"/>
            <a:ext cx="3554382" cy="17841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8043" y="1394813"/>
            <a:ext cx="3521579" cy="185861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8043" y="3860826"/>
            <a:ext cx="3537279" cy="19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4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Considerando un controlador PID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u(t) = salida del controlador</a:t>
            </a:r>
          </a:p>
          <a:p>
            <a:r>
              <a:rPr lang="es-PA" dirty="0" smtClean="0"/>
              <a:t>e(t) = señal de error</a:t>
            </a:r>
          </a:p>
          <a:p>
            <a:r>
              <a:rPr lang="es-PA" dirty="0" smtClean="0"/>
              <a:t>Considerar t = NT.  </a:t>
            </a:r>
          </a:p>
          <a:p>
            <a:r>
              <a:rPr lang="es-PA" dirty="0" smtClean="0"/>
              <a:t>Encontrar u(NT) 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77" y="2307772"/>
            <a:ext cx="6187949" cy="13511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049" y="5457146"/>
            <a:ext cx="7699204" cy="119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9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Considere el mismo ejemplo anterior solo que ahora Kv =4 se especifica y el tiempo de estabilización es de 2seg. </a:t>
            </a:r>
            <a:r>
              <a:rPr lang="es-PA" dirty="0" err="1" smtClean="0">
                <a:sym typeface="Symbol" panose="05050102010706020507" pitchFamily="18" charset="2"/>
              </a:rPr>
              <a:t>Gp</a:t>
            </a:r>
            <a:r>
              <a:rPr lang="es-PA" dirty="0" smtClean="0">
                <a:sym typeface="Symbol" panose="05050102010706020507" pitchFamily="18" charset="2"/>
              </a:rPr>
              <a:t>(s) es dada.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Obtenemos entonces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función de lazo cerrado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0.3679z^-1 empieza el termino de F(z)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el termino de polos es 2 podemos probar con 2 o mayor  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847" y="1162819"/>
            <a:ext cx="1624539" cy="6904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562" y="2661482"/>
            <a:ext cx="2905897" cy="118388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484" y="4082723"/>
            <a:ext cx="3238622" cy="67402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606" y="5152495"/>
            <a:ext cx="3855534" cy="39829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8223" y="5550794"/>
            <a:ext cx="2545953" cy="39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1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entonces analizar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Necesitamos al menos un polo z=1 y un cero, pero un polo en G(z) es factible y seguimos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Evaluamos Kv como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 es una función escalón utilizando el resultado de Kv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no podemos mostrar componentes oscilatorios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t="16249"/>
          <a:stretch/>
        </p:blipFill>
        <p:spPr>
          <a:xfrm>
            <a:off x="7473601" y="853478"/>
            <a:ext cx="1624539" cy="5782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17081" t="53681" b="630"/>
          <a:stretch/>
        </p:blipFill>
        <p:spPr>
          <a:xfrm>
            <a:off x="9242832" y="853478"/>
            <a:ext cx="2409524" cy="54091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601" y="1470397"/>
            <a:ext cx="2545953" cy="39574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774" y="1787572"/>
            <a:ext cx="2565392" cy="4423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6145" y="2617277"/>
            <a:ext cx="2715325" cy="161987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6891" y="4804385"/>
            <a:ext cx="1365630" cy="5956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069" y="4804385"/>
            <a:ext cx="3139458" cy="5202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8819" y="5640947"/>
            <a:ext cx="4458229" cy="41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3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entonces que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Este término sale de la relación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 Donde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F1(z) puede ser escrito como un polinomio de la forma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De esta ecuación                                         y esta ecuación 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Llegamos a                                                                   , dividimos entre 1-z^-1 teniendo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Cociente 					Residuo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N(z) se determina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residuo debe ser cero (0) así que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t="16249"/>
          <a:stretch/>
        </p:blipFill>
        <p:spPr>
          <a:xfrm>
            <a:off x="7473601" y="853478"/>
            <a:ext cx="1624539" cy="5782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17081" t="53681" b="630"/>
          <a:stretch/>
        </p:blipFill>
        <p:spPr>
          <a:xfrm>
            <a:off x="9242832" y="853478"/>
            <a:ext cx="2409524" cy="54091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153" y="1853248"/>
            <a:ext cx="2587792" cy="40859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388" y="1528083"/>
            <a:ext cx="4073986" cy="151422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246" y="2372663"/>
            <a:ext cx="2908312" cy="106599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9942" y="2714919"/>
            <a:ext cx="2753861" cy="4196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2558" y="3438658"/>
            <a:ext cx="2718062" cy="443289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4413" y="4404576"/>
            <a:ext cx="2661409" cy="408434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7333" y="4428645"/>
            <a:ext cx="1851148" cy="37889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15615" y="4886905"/>
            <a:ext cx="4436375" cy="39674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5615" y="5273905"/>
            <a:ext cx="2023510" cy="39279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38682" y="5285858"/>
            <a:ext cx="1852296" cy="380846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4413" y="5718853"/>
            <a:ext cx="3711507" cy="460552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42927" y="6179404"/>
            <a:ext cx="2122753" cy="38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6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Así que como                   al sustituir z=1 en                                                       tenemos 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Volvemos a reescribir la ecuación                                  como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Resolviendo entonces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Quedando finalmente  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controlador queda finalmente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t="16249"/>
          <a:stretch/>
        </p:blipFill>
        <p:spPr>
          <a:xfrm>
            <a:off x="7473601" y="853478"/>
            <a:ext cx="1624539" cy="5782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17081" t="53681" b="630"/>
          <a:stretch/>
        </p:blipFill>
        <p:spPr>
          <a:xfrm>
            <a:off x="9242832" y="853478"/>
            <a:ext cx="2409524" cy="5409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378" y="1853247"/>
            <a:ext cx="1076018" cy="439191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057" y="1778142"/>
            <a:ext cx="3711507" cy="4605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0234" y="1853246"/>
            <a:ext cx="1497742" cy="3103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1635" y="2745362"/>
            <a:ext cx="4225971" cy="337612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2456" y="2706726"/>
            <a:ext cx="2215166" cy="3399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1635" y="3109848"/>
            <a:ext cx="2759095" cy="27729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8006" y="3593375"/>
            <a:ext cx="1841180" cy="34688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9107" y="3593374"/>
            <a:ext cx="1360872" cy="34688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57622" y="3587459"/>
            <a:ext cx="3474400" cy="31269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8939" y="4041628"/>
            <a:ext cx="4964712" cy="355727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62986" y="4403141"/>
            <a:ext cx="4538649" cy="402747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18521" y="4404640"/>
            <a:ext cx="2482273" cy="418209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986" y="4860232"/>
            <a:ext cx="3457940" cy="408533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69633" y="5136334"/>
            <a:ext cx="5886772" cy="166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0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 el controlador                                                , 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Observar en el gráfico que la señal de control se vuelve…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Cero para k = 3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C(k) = salida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U(k)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entrada de la planta 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Salida del ZOH en tiempo continuo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t="16249"/>
          <a:stretch/>
        </p:blipFill>
        <p:spPr>
          <a:xfrm>
            <a:off x="7473601" y="853478"/>
            <a:ext cx="1624539" cy="5782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17081" t="53681" b="630"/>
          <a:stretch/>
        </p:blipFill>
        <p:spPr>
          <a:xfrm>
            <a:off x="9242832" y="853478"/>
            <a:ext cx="2409524" cy="540912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4"/>
          <a:srcRect l="8856" t="69790" r="36888" b="1577"/>
          <a:stretch/>
        </p:blipFill>
        <p:spPr>
          <a:xfrm>
            <a:off x="3013655" y="1803042"/>
            <a:ext cx="3193961" cy="47651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707" y="1569813"/>
            <a:ext cx="4019085" cy="109611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827" y="2788326"/>
            <a:ext cx="2227318" cy="127777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3712" y="3427214"/>
            <a:ext cx="2724150" cy="320992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7707" y="4174926"/>
            <a:ext cx="3079138" cy="229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6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también conseguir la respuesta de rampa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 respuesta a entrada rampa para señal del controlador se puede conseguir:  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t="16249"/>
          <a:stretch/>
        </p:blipFill>
        <p:spPr>
          <a:xfrm>
            <a:off x="7473601" y="853478"/>
            <a:ext cx="1624539" cy="5782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17081" t="53681" b="630"/>
          <a:stretch/>
        </p:blipFill>
        <p:spPr>
          <a:xfrm>
            <a:off x="9242832" y="853478"/>
            <a:ext cx="2409524" cy="540912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4"/>
          <a:srcRect l="8856" t="69790" r="36888" b="1577"/>
          <a:stretch/>
        </p:blipFill>
        <p:spPr>
          <a:xfrm>
            <a:off x="4235694" y="1331554"/>
            <a:ext cx="3193961" cy="47651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433" y="1941088"/>
            <a:ext cx="4569022" cy="10468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09" y="3658824"/>
            <a:ext cx="4205085" cy="13103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3213" y="3655319"/>
            <a:ext cx="2616220" cy="305380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7552" y="3655319"/>
            <a:ext cx="2964131" cy="170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8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4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61349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Métodos anteriores aplican a sistema de función de transferencia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Una entrada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Una salida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Sistemas LTI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 se aplican a sistemas adaptables, no lineales y variantes en el tiempo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Necesitamos un método que analice varias entradas y salida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Diseño por medio de Espacio Estado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Sistemas de ecuación de primer orden en forma de matrices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Permite diseñar par un sistema de n entradas y salidas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Permite cualquier tipo de entrada</a:t>
            </a:r>
          </a:p>
        </p:txBody>
      </p:sp>
    </p:spTree>
    <p:extLst>
      <p:ext uri="{BB962C8B-B14F-4D97-AF65-F5344CB8AC3E}">
        <p14:creationId xmlns:p14="http://schemas.microsoft.com/office/powerpoint/2010/main" val="295317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Estado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Todas aquel estado de variables que describen el sistema para t &gt;=to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Cualquier tipo de sistema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Variables de Estado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Todas aquellas variables que definen el comportamiento del sistema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n variables de entradas [x1, x2… </a:t>
            </a:r>
            <a:r>
              <a:rPr lang="es-PA" dirty="0" err="1" smtClean="0">
                <a:sym typeface="Symbol" panose="05050102010706020507" pitchFamily="18" charset="2"/>
              </a:rPr>
              <a:t>xn</a:t>
            </a:r>
            <a:r>
              <a:rPr lang="es-PA" dirty="0" smtClean="0">
                <a:sym typeface="Symbol" panose="05050102010706020507" pitchFamily="18" charset="2"/>
              </a:rPr>
              <a:t>] data t &gt;=t0 su estado está futuro es determinado es un conjunto de variables de estado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Tanto variables medibles como no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Seleccionar las variables más fáciles de medir para control óptimo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Vector de Estado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necesitamos n variables para definir el comportamiento estas variables forman parte de un vector X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Determina el estado x(t) para cualquier instante t&gt;=t0</a:t>
            </a:r>
          </a:p>
        </p:txBody>
      </p:sp>
    </p:spTree>
    <p:extLst>
      <p:ext uri="{BB962C8B-B14F-4D97-AF65-F5344CB8AC3E}">
        <p14:creationId xmlns:p14="http://schemas.microsoft.com/office/powerpoint/2010/main" val="97035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Espacio de Estado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Espacio cuyos ejes está formado por los ejes x1,x2… </a:t>
            </a:r>
            <a:r>
              <a:rPr lang="es-PA" dirty="0" err="1" smtClean="0">
                <a:sym typeface="Symbol" panose="05050102010706020507" pitchFamily="18" charset="2"/>
              </a:rPr>
              <a:t>xn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Ecuaciones de Espacio Estado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tratan con 3 tipos de variables de sistemas dinámicos.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Variables de Entrada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Variables de Salida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Variables de Estado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La ecuación </a:t>
            </a:r>
            <a:r>
              <a:rPr lang="es-PA" dirty="0" smtClean="0">
                <a:sym typeface="Symbol" panose="05050102010706020507" pitchFamily="18" charset="2"/>
              </a:rPr>
              <a:t>de entrada se </a:t>
            </a:r>
            <a:r>
              <a:rPr lang="es-PA" dirty="0">
                <a:sym typeface="Symbol" panose="05050102010706020507" pitchFamily="18" charset="2"/>
              </a:rPr>
              <a:t>puede escribir como</a:t>
            </a:r>
            <a:r>
              <a:rPr lang="es-PA" dirty="0" smtClean="0">
                <a:sym typeface="Symbol" panose="05050102010706020507" pitchFamily="18" charset="2"/>
              </a:rPr>
              <a:t>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ecuación de salida se puede escribir como: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ecuación de tiempo discreto se puede reducir escrita de esta manera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Matrices G, H, C, D varían en el tiempo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sistemas de tiempo continuo también ese pueden expresar de esta forma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376" y="4096538"/>
            <a:ext cx="2583623" cy="4438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376" y="4540420"/>
            <a:ext cx="2415722" cy="44370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990" y="4829578"/>
            <a:ext cx="2970880" cy="7587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293" y="5724324"/>
            <a:ext cx="2258517" cy="86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6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Considerando un controlador PID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u(t) = salida del controlador</a:t>
            </a:r>
          </a:p>
          <a:p>
            <a:r>
              <a:rPr lang="es-PA" dirty="0" smtClean="0"/>
              <a:t>e(t) = señal de error</a:t>
            </a:r>
          </a:p>
          <a:p>
            <a:r>
              <a:rPr lang="es-PA" dirty="0" smtClean="0"/>
              <a:t>Considerar t = NT.  </a:t>
            </a:r>
          </a:p>
          <a:p>
            <a:r>
              <a:rPr lang="es-PA" dirty="0" smtClean="0"/>
              <a:t>Encontrar u((N – 1)T) 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77" y="2307772"/>
            <a:ext cx="6187949" cy="1351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91" y="5413829"/>
            <a:ext cx="8997040" cy="12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0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En sistemas de tiempo continuo variantes en el tiempo 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el sistema es invariante en el tiempo entonces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la ecuación de estado original: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302" y="1026958"/>
            <a:ext cx="2749746" cy="82615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385" y="1773527"/>
            <a:ext cx="2326917" cy="90561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50" y="4129088"/>
            <a:ext cx="4143375" cy="22669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50" y="3183729"/>
            <a:ext cx="2970880" cy="75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8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Diagrama de Bloques para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Diagrama de Bloques para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12" y="1853248"/>
            <a:ext cx="6231966" cy="21691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048" y="1166612"/>
            <a:ext cx="2238375" cy="609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048" y="3978765"/>
            <a:ext cx="1771650" cy="6953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12" y="4628775"/>
            <a:ext cx="65532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2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Representación de Espacio Estado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Considerar el sistema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 es la entrada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y la salida del sistema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k instante de muestreo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Su ecuación de transferencia es									</a:t>
            </a:r>
            <a:r>
              <a:rPr lang="es-PA" dirty="0" err="1" smtClean="0">
                <a:sym typeface="Symbol" panose="05050102010706020507" pitchFamily="18" charset="2"/>
              </a:rPr>
              <a:t>ó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Las posibles formas de representación son: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Canónica controlable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Canónica observable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Canónica Diagonal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Canónica de </a:t>
            </a:r>
            <a:r>
              <a:rPr lang="es-PA" dirty="0" err="1" smtClean="0">
                <a:sym typeface="Symbol" panose="05050102010706020507" pitchFamily="18" charset="2"/>
              </a:rPr>
              <a:t>Jordan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682" y="1759576"/>
            <a:ext cx="5562600" cy="685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650" y="3084639"/>
            <a:ext cx="3453859" cy="7031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088" y="3098877"/>
            <a:ext cx="3313987" cy="67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9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Representación de Espacio Estado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Forma canónica controlable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invertimos las variables de estado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ecuación queda de esta manera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la ecuación de salida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78" t="5347" r="2038" b="3956"/>
          <a:stretch/>
        </p:blipFill>
        <p:spPr>
          <a:xfrm>
            <a:off x="4582017" y="1893542"/>
            <a:ext cx="4937509" cy="184168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890" y="697069"/>
            <a:ext cx="3453859" cy="70310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328" y="711307"/>
            <a:ext cx="3313987" cy="6746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156" y="3855561"/>
            <a:ext cx="2981325" cy="10001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7296" y="4894346"/>
            <a:ext cx="5153025" cy="1285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231" y="5718258"/>
            <a:ext cx="47339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0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Representación de Espacio Estado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Forma canónica observable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invertimos las variables de estado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ecuación queda de esta manera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la ecuación de salida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890" y="697069"/>
            <a:ext cx="3453859" cy="70310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328" y="711307"/>
            <a:ext cx="3313987" cy="67463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07" y="2262748"/>
            <a:ext cx="5857875" cy="13049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306" y="2281798"/>
            <a:ext cx="3562350" cy="12858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6156" y="3606967"/>
            <a:ext cx="3076575" cy="12192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4884" y="4852076"/>
            <a:ext cx="3819382" cy="173236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802" y="5544958"/>
            <a:ext cx="36766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8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Representación de Espacio Estado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Forma canónica diagonal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existen polos distintos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Forma canónica de </a:t>
            </a:r>
            <a:r>
              <a:rPr lang="es-PA" dirty="0" err="1" smtClean="0">
                <a:sym typeface="Symbol" panose="05050102010706020507" pitchFamily="18" charset="2"/>
              </a:rPr>
              <a:t>Jordan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existen polos múltiples </a:t>
            </a:r>
            <a:r>
              <a:rPr lang="es-PA" dirty="0" err="1" smtClean="0">
                <a:sym typeface="Symbol" panose="05050102010706020507" pitchFamily="18" charset="2"/>
              </a:rPr>
              <a:t>orde</a:t>
            </a:r>
            <a:r>
              <a:rPr lang="es-PA" dirty="0" smtClean="0">
                <a:sym typeface="Symbol" panose="05050102010706020507" pitchFamily="18" charset="2"/>
              </a:rPr>
              <a:t> m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En z = p1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890" y="697069"/>
            <a:ext cx="3453859" cy="70310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328" y="711307"/>
            <a:ext cx="3313987" cy="67463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653" y="1853248"/>
            <a:ext cx="4133850" cy="10953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9839" y="1853248"/>
            <a:ext cx="3390900" cy="1038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345" y="3665966"/>
            <a:ext cx="5448300" cy="18097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1912" y="5695370"/>
            <a:ext cx="342900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2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Representación de Espacio Estado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Ejemplo.  Llevar a todas las formas la siguiente función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Forma canónica controlable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Forma canónica observable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022" y="1443455"/>
            <a:ext cx="2553065" cy="80201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/>
          <a:srcRect l="778" t="5347" r="2038" b="3956"/>
          <a:stretch/>
        </p:blipFill>
        <p:spPr>
          <a:xfrm>
            <a:off x="6103628" y="2256846"/>
            <a:ext cx="4952854" cy="18474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10" y="2724786"/>
            <a:ext cx="3524250" cy="10572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890" y="697069"/>
            <a:ext cx="3453859" cy="70310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3328" y="711307"/>
            <a:ext cx="3313987" cy="67463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610" y="4950586"/>
            <a:ext cx="3333750" cy="11811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5982" y="4174181"/>
            <a:ext cx="5857875" cy="130492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3628" y="5479106"/>
            <a:ext cx="35623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1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Representación de Espacio Estado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Ejemplo.  Llevar a todas las formas la siguiente función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Forma canónica diagonal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Expandimos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022" y="1443455"/>
            <a:ext cx="2553065" cy="80201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890" y="697069"/>
            <a:ext cx="3453859" cy="70310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328" y="711307"/>
            <a:ext cx="3313987" cy="67463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172" y="2564555"/>
            <a:ext cx="4133850" cy="109537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358" y="2564555"/>
            <a:ext cx="3390900" cy="10382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8154" y="2653349"/>
            <a:ext cx="2038350" cy="600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921" y="3323957"/>
            <a:ext cx="35052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0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No unicidad de las representaciones de Espacio Estado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Existen diferentes representaciones para un mismo sistema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Pero relacionadas por medio de un vector de estado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Considerando el sistema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nuevo vector de estado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matriz singular que los relaciona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definimos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reescribir la ecuación como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también en la ecuación de salida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se define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reescribir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Finalmente concluimos que el sistema                                       es equivalente a     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818" y="2550318"/>
            <a:ext cx="2200275" cy="6000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554" y="3150393"/>
            <a:ext cx="1324463" cy="37841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609" y="3412902"/>
            <a:ext cx="2807939" cy="43456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1329" y="4005330"/>
            <a:ext cx="2473074" cy="31318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005" y="4370029"/>
            <a:ext cx="2656408" cy="40350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609" y="4770050"/>
            <a:ext cx="2139474" cy="37070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1329" y="5302475"/>
            <a:ext cx="1862485" cy="32111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6935" y="5677204"/>
            <a:ext cx="2000220" cy="39179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3908" y="5769736"/>
            <a:ext cx="2492658" cy="77964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30488" y="5353991"/>
            <a:ext cx="2636794" cy="764784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8154548" y="1596980"/>
            <a:ext cx="39127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 smtClean="0"/>
              <a:t>Resumen:</a:t>
            </a:r>
          </a:p>
          <a:p>
            <a:r>
              <a:rPr lang="es-PA" dirty="0" smtClean="0"/>
              <a:t>Vectores de estados relacionados por x(k) y </a:t>
            </a:r>
            <a:r>
              <a:rPr lang="es-PA" dirty="0" err="1" smtClean="0"/>
              <a:t>x_hat</a:t>
            </a:r>
            <a:r>
              <a:rPr lang="es-PA" dirty="0" smtClean="0"/>
              <a:t>(k)</a:t>
            </a:r>
          </a:p>
          <a:p>
            <a:endParaRPr lang="es-PA" dirty="0"/>
          </a:p>
          <a:p>
            <a:r>
              <a:rPr lang="es-PA" dirty="0" smtClean="0"/>
              <a:t>Existe una cantidad infinita de representaciones</a:t>
            </a:r>
          </a:p>
          <a:p>
            <a:endParaRPr lang="es-PA" dirty="0"/>
          </a:p>
          <a:p>
            <a:r>
              <a:rPr lang="es-PA" dirty="0" smtClean="0"/>
              <a:t>P^-1PG = matriz diagonal</a:t>
            </a:r>
          </a:p>
          <a:p>
            <a:endParaRPr lang="es-PA" dirty="0"/>
          </a:p>
          <a:p>
            <a:r>
              <a:rPr lang="es-PA" dirty="0"/>
              <a:t>P^-</a:t>
            </a:r>
            <a:r>
              <a:rPr lang="es-PA" dirty="0" smtClean="0"/>
              <a:t>1PG = J = forma canónica de </a:t>
            </a:r>
            <a:r>
              <a:rPr lang="es-PA" dirty="0" err="1" smtClean="0"/>
              <a:t>Jordan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2220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Soluciones de las Ecuaciones en Tiempo Discreto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Solucion</a:t>
            </a:r>
            <a:r>
              <a:rPr lang="es-PA" dirty="0" smtClean="0">
                <a:sym typeface="Symbol" panose="05050102010706020507" pitchFamily="18" charset="2"/>
              </a:rPr>
              <a:t> de la ecuación lineal en tiempo discreto e invariante en el tiempo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Las ecuaciones de tiempo discreto son más fáciles de resolver que en tiempo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Del sistema						   su solución sería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Que es la acción recursiva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Estado </a:t>
            </a:r>
            <a:r>
              <a:rPr lang="es-PA" dirty="0" err="1" smtClean="0">
                <a:sym typeface="Symbol" panose="05050102010706020507" pitchFamily="18" charset="2"/>
              </a:rPr>
              <a:t>inicail</a:t>
            </a:r>
            <a:r>
              <a:rPr lang="es-PA" dirty="0" smtClean="0">
                <a:sym typeface="Symbol" panose="05050102010706020507" pitchFamily="18" charset="2"/>
              </a:rPr>
              <a:t> de G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Contribuciones a lo largo del tiempo de la entrada u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salida se representa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89" y="2656335"/>
            <a:ext cx="2413738" cy="7694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648" y="2628245"/>
            <a:ext cx="5105400" cy="1143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227" y="3831748"/>
            <a:ext cx="4124325" cy="5238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705" y="4644392"/>
            <a:ext cx="36099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4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Tenemos entonces la diferencia de la actual y la anterior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15" y="1853248"/>
            <a:ext cx="5660572" cy="880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51" y="2733781"/>
            <a:ext cx="6170386" cy="851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10" y="4238171"/>
            <a:ext cx="8896382" cy="24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0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Soluciones de las Ecuaciones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Matriz de Transición de Estado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solución de estado homogéneo es                           se da en la forma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G es </a:t>
            </a:r>
            <a:r>
              <a:rPr lang="es-PA" dirty="0" err="1" smtClean="0">
                <a:sym typeface="Symbol" panose="05050102010706020507" pitchFamily="18" charset="2"/>
              </a:rPr>
              <a:t>nxn</a:t>
            </a:r>
            <a:r>
              <a:rPr lang="es-PA" dirty="0" smtClean="0">
                <a:sym typeface="Symbol" panose="05050102010706020507" pitchFamily="18" charset="2"/>
              </a:rPr>
              <a:t> (cuadrada) que satisface                                              dada por  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(k) es llamada la matriz de transición de estado o matriz fundamental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ecuación					se   puede escribir entonces como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la matriz de salida queda como sigue  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514" y="2266683"/>
            <a:ext cx="1733923" cy="4112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801" y="2266683"/>
            <a:ext cx="1974005" cy="4112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871" y="2711874"/>
            <a:ext cx="2714625" cy="3524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3626" y="2729450"/>
            <a:ext cx="1283729" cy="38636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4353" y="3453650"/>
            <a:ext cx="3390900" cy="10953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7"/>
          <a:srcRect t="1" r="36056" b="5457"/>
          <a:stretch/>
        </p:blipFill>
        <p:spPr>
          <a:xfrm>
            <a:off x="2136820" y="3482911"/>
            <a:ext cx="2679879" cy="53130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7725" y="4354433"/>
            <a:ext cx="43815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8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Soluciones de las Ecuaciones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Método de la transformada Z a la solución de ecuaciones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Considere el siguiente sistema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Tomando la transformada Z de ambos lados de la ecuación: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Siendo                                           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Al multiplicar por               tenemos que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tomamos la transformada inversa: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Comparando                                                                con la anterior tenemos que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Siendo finalmente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inversión de la matriz                se puede hacer matricialmente como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028" y="2317393"/>
            <a:ext cx="2295525" cy="3429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382" y="2660293"/>
            <a:ext cx="3440025" cy="46028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039" y="3120578"/>
            <a:ext cx="2714198" cy="40823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856" y="3167531"/>
            <a:ext cx="2590800" cy="3143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918" y="3635262"/>
            <a:ext cx="835005" cy="29279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2028" y="3672191"/>
            <a:ext cx="3590925" cy="28575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2452" y="4099039"/>
            <a:ext cx="4410075" cy="3048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1778" y="4459275"/>
            <a:ext cx="4314825" cy="54292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01220" y="4485805"/>
            <a:ext cx="1866900" cy="333375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0138" y="5137097"/>
            <a:ext cx="3295650" cy="5905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923" y="5783703"/>
            <a:ext cx="835005" cy="29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5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Soluciones de las Ecuaciones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Obtenga la matriz de transición del sistema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matriz de transición puede obtenerse como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Primero tomamos el término			La matriz de estado es la transformada de cada uno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174" y="700088"/>
            <a:ext cx="2828925" cy="8096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331" y="1816424"/>
            <a:ext cx="4895850" cy="8191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712" y="2737497"/>
            <a:ext cx="3162300" cy="4095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216" y="3598973"/>
            <a:ext cx="4222987" cy="276318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348" y="3857087"/>
            <a:ext cx="6362700" cy="25050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8557" y="2216054"/>
            <a:ext cx="2257425" cy="3810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2282" y="2146983"/>
            <a:ext cx="2083671" cy="590514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8373" y="962025"/>
            <a:ext cx="359092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3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Soluciones de las Ecuaciones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la función x(k) aplicamos la transformada inversa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término </a:t>
            </a:r>
            <a:r>
              <a:rPr lang="es-PA" dirty="0" err="1" smtClean="0">
                <a:sym typeface="Symbol" panose="05050102010706020507" pitchFamily="18" charset="2"/>
              </a:rPr>
              <a:t>zx</a:t>
            </a:r>
            <a:r>
              <a:rPr lang="es-PA" dirty="0" smtClean="0">
                <a:sym typeface="Symbol" panose="05050102010706020507" pitchFamily="18" charset="2"/>
              </a:rPr>
              <a:t>(0 +HU(z) es.  [x(0) = [1, -1].T]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507" y="213037"/>
            <a:ext cx="2828925" cy="8096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924" y="1045081"/>
            <a:ext cx="4895850" cy="8191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416" y="1930287"/>
            <a:ext cx="3162300" cy="4095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93" y="4467536"/>
            <a:ext cx="4708513" cy="70749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5595" y="2339862"/>
            <a:ext cx="2257425" cy="381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9054" y="2208344"/>
            <a:ext cx="1908090" cy="53892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8"/>
          <a:srcRect l="1431" t="54744" r="13759"/>
          <a:stretch/>
        </p:blipFill>
        <p:spPr>
          <a:xfrm>
            <a:off x="6721724" y="2495993"/>
            <a:ext cx="5396249" cy="113370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093" y="3218050"/>
            <a:ext cx="4097908" cy="109428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6116" y="3726124"/>
            <a:ext cx="3667125" cy="193357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1681" y="959225"/>
            <a:ext cx="3590925" cy="28575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76751" y="3726124"/>
            <a:ext cx="32575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0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Soluciones de las Ecuaciones en Tiempo Discreto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507" y="213037"/>
            <a:ext cx="2828925" cy="8096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924" y="1045081"/>
            <a:ext cx="4895850" cy="8191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416" y="1930287"/>
            <a:ext cx="3162300" cy="4095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416" y="2366270"/>
            <a:ext cx="2257425" cy="3810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1681" y="959225"/>
            <a:ext cx="3590925" cy="2857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734" y="1886997"/>
            <a:ext cx="5048250" cy="9239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888" y="2966123"/>
            <a:ext cx="52768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7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Soluciones de las Ecuaciones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Método para calcular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reescribir como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Donde el término inferior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termino superior se puede obtener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traza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de una matriz es la suma de…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sus diagonales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términos mayores a 3 el termino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puede demorar mucho en calcular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Esta ultima forma es más rápida  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479" y="2204200"/>
            <a:ext cx="2177702" cy="62320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t="36308" r="54855" b="25711"/>
          <a:stretch/>
        </p:blipFill>
        <p:spPr>
          <a:xfrm>
            <a:off x="6414719" y="792814"/>
            <a:ext cx="1337324" cy="32197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361" y="3162455"/>
            <a:ext cx="4829175" cy="4000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293" y="3570702"/>
            <a:ext cx="5791200" cy="4857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293" y="4129088"/>
            <a:ext cx="2743200" cy="22002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483" y="4125625"/>
            <a:ext cx="19716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5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Soluciones de las Ecuaciones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Calcular la matriz                     para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293" y="128827"/>
            <a:ext cx="2177702" cy="62320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t="36308" r="54855" b="25711"/>
          <a:stretch/>
        </p:blipFill>
        <p:spPr>
          <a:xfrm>
            <a:off x="2795007" y="1856985"/>
            <a:ext cx="1337324" cy="32197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305" y="843843"/>
            <a:ext cx="4829175" cy="4000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149" y="1298825"/>
            <a:ext cx="5027439" cy="42171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388" y="1775467"/>
            <a:ext cx="2393660" cy="191991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1" y="1821886"/>
            <a:ext cx="1540538" cy="178613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6697" y="1795485"/>
            <a:ext cx="2294787" cy="9561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634" y="2513083"/>
            <a:ext cx="3731743" cy="9349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634" y="3549403"/>
            <a:ext cx="3731743" cy="13368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4942" y="3821006"/>
            <a:ext cx="4882266" cy="14839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4942" y="5517966"/>
            <a:ext cx="4276725" cy="9906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859" y="4962820"/>
            <a:ext cx="4268739" cy="88418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634" y="5972141"/>
            <a:ext cx="2476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0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Soluciones de las Ecuaciones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Calcular la matriz                     para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determinante sería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293" y="128827"/>
            <a:ext cx="2177702" cy="62320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t="36308" r="54855" b="25711"/>
          <a:stretch/>
        </p:blipFill>
        <p:spPr>
          <a:xfrm>
            <a:off x="2795007" y="1856985"/>
            <a:ext cx="1337324" cy="32197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305" y="843843"/>
            <a:ext cx="4829175" cy="4000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149" y="1298825"/>
            <a:ext cx="5027439" cy="42171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388" y="1775467"/>
            <a:ext cx="2393660" cy="191991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1" y="1821886"/>
            <a:ext cx="1540538" cy="178613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6697" y="1795485"/>
            <a:ext cx="2294787" cy="95616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183" y="2852997"/>
            <a:ext cx="6668193" cy="198106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1" y="3748658"/>
            <a:ext cx="4372371" cy="1566333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1" y="5442421"/>
            <a:ext cx="4276725" cy="99060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183" y="5314991"/>
            <a:ext cx="62293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6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Soluciones de las Ecuaciones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Calcular la matriz                     para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t="36308" r="54855" b="25711"/>
          <a:stretch/>
        </p:blipFill>
        <p:spPr>
          <a:xfrm>
            <a:off x="2795007" y="1856985"/>
            <a:ext cx="1337324" cy="32197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624" y="448543"/>
            <a:ext cx="2294787" cy="9561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08" y="2683572"/>
            <a:ext cx="6049703" cy="20236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48" y="4778039"/>
            <a:ext cx="5665392" cy="191442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434" y="4853516"/>
            <a:ext cx="5645641" cy="18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Soluciones de las Ecuaciones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Solución para sistemas LTI y sistemas variantes en el tiempo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Y sabiendo que podemos conseguir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matriz de transición de cualquier estado h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También que la solución a la ecuación de un sistema discreto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términos (h) contribuyen al estado actual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términos (k) a la entrada u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las ultimas dos ecuaciones obtenemos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ende tenemos  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38" y="2264568"/>
            <a:ext cx="3724275" cy="8858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387" y="3150393"/>
            <a:ext cx="4375464" cy="42562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949" y="3576022"/>
            <a:ext cx="4198514" cy="41765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669" y="4335148"/>
            <a:ext cx="5264937" cy="48154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273" y="5298796"/>
            <a:ext cx="5819775" cy="4095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5107" y="5669661"/>
            <a:ext cx="63817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0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1.3 Representación por Ecuaciones Diferenciales</a:t>
            </a:r>
            <a:endParaRPr lang="es-PA" dirty="0"/>
          </a:p>
          <a:p>
            <a:pPr lvl="1"/>
            <a:r>
              <a:rPr lang="es-PA" dirty="0" smtClean="0"/>
              <a:t>La representación general de un sistema de “n” orden LTI es: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y = salida del sistema</a:t>
            </a:r>
          </a:p>
          <a:p>
            <a:r>
              <a:rPr lang="es-PA" dirty="0" smtClean="0"/>
              <a:t>u = la entrada del sistema</a:t>
            </a:r>
          </a:p>
          <a:p>
            <a:r>
              <a:rPr lang="es-PA" dirty="0" smtClean="0"/>
              <a:t>m &gt;= 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41" y="2605625"/>
            <a:ext cx="8852783" cy="105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8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Soluciones de las Ecuaciones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Solución para sistemas LTI y sistemas variantes en el tiempo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Lo anterior demuestra que la ecuación superior es solución a esta ecuación </a:t>
            </a:r>
            <a:r>
              <a:rPr lang="es-PA" dirty="0" err="1" smtClean="0">
                <a:sym typeface="Symbol" panose="05050102010706020507" pitchFamily="18" charset="2"/>
              </a:rPr>
              <a:t>inferor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7" y="2259874"/>
            <a:ext cx="5561413" cy="103109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7" y="3369683"/>
            <a:ext cx="5561413" cy="96824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195" y="5551984"/>
            <a:ext cx="3733800" cy="904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851" y="3369683"/>
            <a:ext cx="6202051" cy="54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4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Soluciones de las Ecuaciones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Solución para sistemas LTI y sistemas variantes en el tiempo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la matriz G no es singular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Resumen de la matriz de transición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396" y="2282579"/>
            <a:ext cx="3681748" cy="113337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71" y="3987420"/>
            <a:ext cx="5803811" cy="259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5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Matriz de Función de Transferencia de Pulso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modelar sistemas de una entrada y una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Sea entonces la función del sistema modelada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Asumiendo estado </a:t>
            </a:r>
            <a:r>
              <a:rPr lang="es-PA" dirty="0" err="1" smtClean="0">
                <a:sym typeface="Symbol" panose="05050102010706020507" pitchFamily="18" charset="2"/>
              </a:rPr>
              <a:t>inical</a:t>
            </a:r>
            <a:r>
              <a:rPr lang="es-PA" dirty="0" smtClean="0">
                <a:sym typeface="Symbol" panose="05050102010706020507" pitchFamily="18" charset="2"/>
              </a:rPr>
              <a:t> 0 tenemos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de la función de transferencia de pulso se puede escribir de la forma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                             se puede dar por medio de la ecuación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función característica del sistema está dada por 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coeficientes de ‘a’ dependen de ‘G’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587" y="2224087"/>
            <a:ext cx="2257425" cy="581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163" y="2798528"/>
            <a:ext cx="2147887" cy="83567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3917474"/>
            <a:ext cx="1762125" cy="4381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299" y="3933825"/>
            <a:ext cx="1990725" cy="5429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1350" y="4476750"/>
            <a:ext cx="904875" cy="32385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7387" y="4923789"/>
            <a:ext cx="29813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Matriz de Función de Transferencia de Pulso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Transformación de Similitud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sistema definido por                               su F.T. de pulso es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x(k) podemos definir un nuevo vector               siendo P una matriz singular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G, H, C, D y sus equivalente ^G, ^H, ^C, ^D se relacionan mediante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matriz de pulso se redefine como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 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Esto concluye que la matriz de función de transferencia de pulso es </a:t>
            </a:r>
            <a:r>
              <a:rPr lang="es-PA" dirty="0" err="1" smtClean="0">
                <a:sym typeface="Symbol" panose="05050102010706020507" pitchFamily="18" charset="2"/>
              </a:rPr>
              <a:t>invariate</a:t>
            </a:r>
            <a:r>
              <a:rPr lang="es-PA" dirty="0" smtClean="0">
                <a:sym typeface="Symbol" panose="05050102010706020507" pitchFamily="18" charset="2"/>
              </a:rPr>
              <a:t> ante la transformación de similitud y también             es invariante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182" y="2133600"/>
            <a:ext cx="1828800" cy="533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424" y="2357437"/>
            <a:ext cx="1809750" cy="2762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425" y="2762250"/>
            <a:ext cx="933450" cy="304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900" y="3188493"/>
            <a:ext cx="838200" cy="103822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957" y="3629660"/>
            <a:ext cx="1847850" cy="2381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2175" y="4054157"/>
            <a:ext cx="3990975" cy="75247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9699" y="5277484"/>
            <a:ext cx="846911" cy="24701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11" y="5736430"/>
            <a:ext cx="3925199" cy="28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5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Discretación</a:t>
            </a:r>
            <a:r>
              <a:rPr lang="es-PA" dirty="0" smtClean="0">
                <a:sym typeface="Symbol" panose="05050102010706020507" pitchFamily="18" charset="2"/>
              </a:rPr>
              <a:t> de las ecuaciones en el espacio estado en tiempo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 indispensable convertir estas ecuaciones de espacio estado a tiempo continuo a discreto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Ingresamos un error que puede ser ignorado si muestreamos rápidamente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Repaso de solución de ecuaciones en tiempo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matriz exponencial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Debido a que la serie finita                 podemos diferenciarla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                                                                         La matriz exponencial tiene la propiedad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                                                                         Esta se puede probar como sigue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987" y="3309937"/>
            <a:ext cx="4505325" cy="581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537" y="3895725"/>
            <a:ext cx="1076325" cy="4000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" y="4438650"/>
            <a:ext cx="4810125" cy="17049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3262" y="4281487"/>
            <a:ext cx="1247775" cy="3524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109" y="5291137"/>
            <a:ext cx="41433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9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Discretación</a:t>
            </a:r>
            <a:r>
              <a:rPr lang="es-PA" dirty="0" smtClean="0">
                <a:sym typeface="Symbol" panose="05050102010706020507" pitchFamily="18" charset="2"/>
              </a:rPr>
              <a:t> de las ecuaciones en el espacio estado en tiempo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s = -t entonces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hay una </a:t>
            </a:r>
            <a:r>
              <a:rPr lang="es-PA" dirty="0" err="1" smtClean="0">
                <a:sym typeface="Symbol" panose="05050102010706020507" pitchFamily="18" charset="2"/>
              </a:rPr>
              <a:t>matris</a:t>
            </a:r>
            <a:r>
              <a:rPr lang="es-PA" dirty="0" smtClean="0">
                <a:sym typeface="Symbol" panose="05050102010706020507" pitchFamily="18" charset="2"/>
              </a:rPr>
              <a:t> inversa es no singular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solución de estado en tiempo continuo 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.^X es el vector de estado, A es una matriz </a:t>
            </a:r>
            <a:r>
              <a:rPr lang="es-PA" dirty="0" err="1" smtClean="0">
                <a:sym typeface="Symbol" panose="05050102010706020507" pitchFamily="18" charset="2"/>
              </a:rPr>
              <a:t>nxn</a:t>
            </a:r>
            <a:r>
              <a:rPr lang="es-PA" dirty="0" smtClean="0">
                <a:sym typeface="Symbol" panose="05050102010706020507" pitchFamily="18" charset="2"/>
              </a:rPr>
              <a:t> y B otra matriz </a:t>
            </a:r>
            <a:r>
              <a:rPr lang="es-PA" dirty="0" err="1" smtClean="0">
                <a:sym typeface="Symbol" panose="05050102010706020507" pitchFamily="18" charset="2"/>
              </a:rPr>
              <a:t>nxr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reescribir la matriz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si </a:t>
            </a:r>
            <a:r>
              <a:rPr lang="es-PA" dirty="0" err="1" smtClean="0">
                <a:sym typeface="Symbol" panose="05050102010706020507" pitchFamily="18" charset="2"/>
              </a:rPr>
              <a:t>multiplIcamos</a:t>
            </a:r>
            <a:r>
              <a:rPr lang="es-PA" dirty="0" smtClean="0">
                <a:sym typeface="Symbol" panose="05050102010706020507" pitchFamily="18" charset="2"/>
              </a:rPr>
              <a:t> ambos lados por </a:t>
            </a:r>
            <a:r>
              <a:rPr lang="es-PA" dirty="0" err="1" smtClean="0">
                <a:sym typeface="Symbol" panose="05050102010706020507" pitchFamily="18" charset="2"/>
              </a:rPr>
              <a:t>e^at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integrar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 es la solución a un sistema de tiempo continuo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7" y="1905001"/>
            <a:ext cx="2937144" cy="3476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612" y="2090737"/>
            <a:ext cx="2619375" cy="6953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062" y="2781300"/>
            <a:ext cx="1209675" cy="342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3471862"/>
            <a:ext cx="3619500" cy="4476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175" y="3571875"/>
            <a:ext cx="1809750" cy="3619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6925" y="3957001"/>
            <a:ext cx="3609975" cy="4476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8475" y="4422299"/>
            <a:ext cx="2838450" cy="46672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8475" y="5080315"/>
            <a:ext cx="2876550" cy="4953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6587" y="5619750"/>
            <a:ext cx="30956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0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Discretación</a:t>
            </a:r>
            <a:r>
              <a:rPr lang="es-PA" dirty="0" smtClean="0">
                <a:sym typeface="Symbol" panose="05050102010706020507" pitchFamily="18" charset="2"/>
              </a:rPr>
              <a:t> de las ecuaciones en el espacio estado en tiempo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Ahora observaremos un método para </a:t>
            </a:r>
            <a:r>
              <a:rPr lang="es-PA" dirty="0" err="1" smtClean="0">
                <a:sym typeface="Symbol" panose="05050102010706020507" pitchFamily="18" charset="2"/>
              </a:rPr>
              <a:t>discretizar</a:t>
            </a:r>
            <a:r>
              <a:rPr lang="es-PA" dirty="0" smtClean="0">
                <a:sym typeface="Symbol" panose="05050102010706020507" pitchFamily="18" charset="2"/>
              </a:rPr>
              <a:t> estas ecuaciones de tiempo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tenemos el sistema de tiempo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referenciar el sistema como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 y H dependen del período de muestreo T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Luego son matrices constantes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definir G(T) y H(T) 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reescribir la ecuación del sistema a </a:t>
            </a:r>
            <a:r>
              <a:rPr lang="es-PA" dirty="0" err="1" smtClean="0">
                <a:sym typeface="Symbol" panose="05050102010706020507" pitchFamily="18" charset="2"/>
              </a:rPr>
              <a:t>discretizar</a:t>
            </a:r>
            <a:r>
              <a:rPr lang="es-PA" dirty="0" smtClean="0">
                <a:sym typeface="Symbol" panose="05050102010706020507" pitchFamily="18" charset="2"/>
              </a:rPr>
              <a:t> como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también si evaluamos k = k –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Multiplicando la ecuación de k + 1 por </a:t>
            </a:r>
            <a:r>
              <a:rPr lang="es-PA" dirty="0" err="1" smtClean="0">
                <a:sym typeface="Symbol" panose="05050102010706020507" pitchFamily="18" charset="2"/>
              </a:rPr>
              <a:t>e^At</a:t>
            </a:r>
            <a:r>
              <a:rPr lang="es-PA" dirty="0" smtClean="0">
                <a:sym typeface="Symbol" panose="05050102010706020507" pitchFamily="18" charset="2"/>
              </a:rPr>
              <a:t> tenemos  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862" y="2215199"/>
            <a:ext cx="942975" cy="6000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1" b="30091"/>
          <a:stretch/>
        </p:blipFill>
        <p:spPr>
          <a:xfrm>
            <a:off x="5319712" y="2815274"/>
            <a:ext cx="2762250" cy="24637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3981450"/>
            <a:ext cx="2286000" cy="3048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712" y="4431663"/>
            <a:ext cx="3290888" cy="41678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5337" y="4829401"/>
            <a:ext cx="2667000" cy="40005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6150" y="5276850"/>
            <a:ext cx="3505200" cy="4191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62" y="5721506"/>
            <a:ext cx="31527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0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Discretación</a:t>
            </a:r>
            <a:r>
              <a:rPr lang="es-PA" dirty="0" smtClean="0">
                <a:sym typeface="Symbol" panose="05050102010706020507" pitchFamily="18" charset="2"/>
              </a:rPr>
              <a:t> de las ecuaciones en el espacio estado en tiempo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Donde  = T-t define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ecuación general queda definida como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También la ecuación de salida queda definida como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Las matrices C y D son contantes y no dependen del período de muestreo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la matriz A no es singular entonces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703" y="1853248"/>
            <a:ext cx="1805335" cy="10316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618" y="3129567"/>
            <a:ext cx="3461436" cy="39002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209" y="3593206"/>
            <a:ext cx="2118063" cy="37120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0693" y="4415579"/>
            <a:ext cx="5049182" cy="76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8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Discretación</a:t>
            </a:r>
            <a:r>
              <a:rPr lang="es-PA" dirty="0" smtClean="0">
                <a:sym typeface="Symbol" panose="05050102010706020507" pitchFamily="18" charset="2"/>
              </a:rPr>
              <a:t> de las ecuaciones en el espacio estado en tiempo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Comentarios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puede obtener la ecuación de estado discreto fácil si la entrada u(t) es constante en 2 intervalos de tiempo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realizar una ecuación de tiempo discreto se necesita una aproximación de tiempo continuo.  La ecuación                                               no incluye ninguna aproximación si u(t) es cte. En 2 intervalos de tiempo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 medida que                                        se acerque a 0 G se aproxima a la matriz de identidad I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834" y="3253424"/>
            <a:ext cx="2752725" cy="3143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t="1" b="23968"/>
          <a:stretch/>
        </p:blipFill>
        <p:spPr>
          <a:xfrm>
            <a:off x="2743603" y="3928056"/>
            <a:ext cx="2312172" cy="27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4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Considere el siguiente sistema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Obtener el sistema de tiempo continuo en espacio estado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Obtener el sistema en tiempo discreto en espacio estado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Ecuación de espacio estado en tiempo continuo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versión </a:t>
            </a:r>
            <a:r>
              <a:rPr lang="es-PA" dirty="0" err="1" smtClean="0">
                <a:sym typeface="Symbol" panose="05050102010706020507" pitchFamily="18" charset="2"/>
              </a:rPr>
              <a:t>discretizada</a:t>
            </a:r>
            <a:r>
              <a:rPr lang="es-PA" dirty="0" smtClean="0">
                <a:sym typeface="Symbol" panose="05050102010706020507" pitchFamily="18" charset="2"/>
              </a:rPr>
              <a:t>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función de transferencia (de pulso) es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535" y="1390641"/>
            <a:ext cx="1503474" cy="46260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031" y="2881631"/>
            <a:ext cx="1608574" cy="7435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509" y="3627849"/>
            <a:ext cx="1638300" cy="876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589" y="3751674"/>
            <a:ext cx="2348634" cy="7524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250" y="544866"/>
            <a:ext cx="3171825" cy="5048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7009" y="5199474"/>
            <a:ext cx="4605680" cy="108541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7003" y="3751674"/>
            <a:ext cx="3525296" cy="92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7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 2:  Si </a:t>
            </a:r>
            <a:r>
              <a:rPr lang="es-PA" dirty="0" err="1" smtClean="0"/>
              <a:t>representaramos</a:t>
            </a:r>
            <a:r>
              <a:rPr lang="es-PA" dirty="0" smtClean="0"/>
              <a:t> el resultado de PID a este problema de diferencias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Remplazando N = k + 1</a:t>
            </a:r>
          </a:p>
          <a:p>
            <a:r>
              <a:rPr lang="es-PA" dirty="0" smtClean="0"/>
              <a:t>Podemos decir que n = 1 y m = 2, el sistema es no casual, pero por usar </a:t>
            </a:r>
            <a:r>
              <a:rPr lang="es-PA" dirty="0" err="1" smtClean="0"/>
              <a:t>intetración</a:t>
            </a:r>
            <a:r>
              <a:rPr lang="es-PA" dirty="0" smtClean="0"/>
              <a:t> rectangular hacia atrás y diferenciación hacia atrás el sistema se vuelve casual</a:t>
            </a:r>
          </a:p>
          <a:p>
            <a:r>
              <a:rPr lang="es-PA" dirty="0" smtClean="0"/>
              <a:t>No casual = la salida depende del estado actual, el anterior y el futuro</a:t>
            </a:r>
          </a:p>
          <a:p>
            <a:r>
              <a:rPr lang="es-PA" dirty="0" smtClean="0"/>
              <a:t>Casual = la salida depende del estado actual y el pasado</a:t>
            </a:r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02" y="2334615"/>
            <a:ext cx="9385133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6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Considere el siguiente sistema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ecuación de espacio estado es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entonces encontrar el sistema de estado en tiempo discreto como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Quedando finalmente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ecuación de salida es simplemente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0" y="1103405"/>
            <a:ext cx="1638300" cy="8763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0" y="544866"/>
            <a:ext cx="3171825" cy="5048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r="49107" b="62887"/>
          <a:stretch/>
        </p:blipFill>
        <p:spPr>
          <a:xfrm>
            <a:off x="8858250" y="2106162"/>
            <a:ext cx="2343954" cy="40283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133" y="1223493"/>
            <a:ext cx="2146611" cy="6329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760" y="1929110"/>
            <a:ext cx="2433288" cy="117781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198" y="3539904"/>
            <a:ext cx="3415448" cy="41715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8"/>
          <a:srcRect t="1643" b="7440"/>
          <a:stretch/>
        </p:blipFill>
        <p:spPr>
          <a:xfrm>
            <a:off x="4178525" y="3581097"/>
            <a:ext cx="5032006" cy="114621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9"/>
          <a:srcRect t="9978"/>
          <a:stretch/>
        </p:blipFill>
        <p:spPr>
          <a:xfrm>
            <a:off x="3472667" y="4855334"/>
            <a:ext cx="5227826" cy="82635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0958" y="5681687"/>
            <a:ext cx="2127090" cy="6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5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Considere el siguiente sistema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el período de muestreo es T = 1seg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función de transferencia es			que es lo mismo a resolver G(z) = (ZOH*G(s))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133" y="1223493"/>
            <a:ext cx="2146611" cy="6329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73" y="1853248"/>
            <a:ext cx="5653903" cy="9365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872" y="2843378"/>
            <a:ext cx="1921583" cy="67255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76" y="3994528"/>
            <a:ext cx="3709693" cy="25865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746" y="4189960"/>
            <a:ext cx="4498808" cy="2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9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Uso de Matlab para </a:t>
            </a:r>
            <a:r>
              <a:rPr lang="es-PA" dirty="0" err="1" smtClean="0">
                <a:sym typeface="Symbol" panose="05050102010706020507" pitchFamily="18" charset="2"/>
              </a:rPr>
              <a:t>discretización</a:t>
            </a:r>
            <a:r>
              <a:rPr lang="es-PA" dirty="0" smtClean="0">
                <a:sym typeface="Symbol" panose="05050102010706020507" pitchFamily="18" charset="2"/>
              </a:rPr>
              <a:t> de ecuaciones de sistemas de tiempo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</a:t>
            </a:r>
            <a:r>
              <a:rPr lang="es-PA" dirty="0" err="1" smtClean="0">
                <a:sym typeface="Symbol" panose="05050102010706020507" pitchFamily="18" charset="2"/>
              </a:rPr>
              <a:t>discretizar</a:t>
            </a:r>
            <a:r>
              <a:rPr lang="es-PA" dirty="0" smtClean="0">
                <a:sym typeface="Symbol" panose="05050102010706020507" pitchFamily="18" charset="2"/>
              </a:rPr>
              <a:t> la ecuación continua                        dejándola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Considere el siguiente ejemplo de un sistema de tiempo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 = 0.05seg			T = 0.2seg				T = 1seg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56" y="1853248"/>
            <a:ext cx="1474414" cy="310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442" y="1791639"/>
            <a:ext cx="2347550" cy="42352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508" y="3208749"/>
            <a:ext cx="3404567" cy="10818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442" y="2335166"/>
            <a:ext cx="2830374" cy="730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00" y="3253424"/>
            <a:ext cx="1937265" cy="220407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4449" y="3253424"/>
            <a:ext cx="1972066" cy="220407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1099" y="3253424"/>
            <a:ext cx="1913493" cy="220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7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Uso de Matlab para </a:t>
            </a:r>
            <a:r>
              <a:rPr lang="es-PA" dirty="0" err="1" smtClean="0">
                <a:sym typeface="Symbol" panose="05050102010706020507" pitchFamily="18" charset="2"/>
              </a:rPr>
              <a:t>discretización</a:t>
            </a:r>
            <a:r>
              <a:rPr lang="es-PA" dirty="0" smtClean="0">
                <a:sym typeface="Symbol" panose="05050102010706020507" pitchFamily="18" charset="2"/>
              </a:rPr>
              <a:t> de ecuaciones de sistemas de tiempo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Considere ahora el siguiente sistema de tiempo continuo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 = 0.05seg, el sistema de tiempo discreto es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6904"/>
          <a:stretch/>
        </p:blipFill>
        <p:spPr>
          <a:xfrm>
            <a:off x="8238253" y="1853248"/>
            <a:ext cx="3188740" cy="13484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047" y="2342370"/>
            <a:ext cx="1960726" cy="3032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98" y="3615072"/>
            <a:ext cx="3144030" cy="175541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261" y="3615072"/>
            <a:ext cx="3668866" cy="142056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261" y="5127535"/>
            <a:ext cx="1259290" cy="16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3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Respuesta en tiempo en dos instantes consecutivos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sistemas de tiempo continuo la respuesta es conocida en cada instante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sistemas de tiempo discreto solo en ese instante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A veces requerimos más de un instante de tiempo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Se aplica el método de transformada de Laplace y transformada Z modificada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sistema LTI                        y que pasa por un ZOH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Reemplazamos el sistema en t0=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 y T=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 + T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 = 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 + T - 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Obtenemos                                                                y 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531" y="3450397"/>
            <a:ext cx="1390266" cy="7352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392" y="3450396"/>
            <a:ext cx="3006676" cy="5291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328" y="4185633"/>
            <a:ext cx="4764013" cy="119411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173" y="4675365"/>
            <a:ext cx="1852795" cy="110741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878" y="6005814"/>
            <a:ext cx="4246100" cy="39498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996" y="5862712"/>
            <a:ext cx="4109468" cy="68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1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Respuesta en tiempo en dos instantes consecutivos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Consider</a:t>
            </a:r>
            <a:r>
              <a:rPr lang="es-PA" dirty="0" smtClean="0">
                <a:sym typeface="Symbol" panose="05050102010706020507" pitchFamily="18" charset="2"/>
              </a:rPr>
              <a:t> el sistema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obtener la ecuación final solo hay que seguir las </a:t>
            </a:r>
            <a:r>
              <a:rPr lang="es-PA" dirty="0" err="1" smtClean="0">
                <a:sym typeface="Symbol" panose="05050102010706020507" pitchFamily="18" charset="2"/>
              </a:rPr>
              <a:t>ecuacipnes</a:t>
            </a:r>
            <a:r>
              <a:rPr lang="es-PA" dirty="0" smtClean="0">
                <a:sym typeface="Symbol" panose="05050102010706020507" pitchFamily="18" charset="2"/>
              </a:rPr>
              <a:t> superiores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Reemplazar t=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>
                <a:sym typeface="Symbol" panose="05050102010706020507" pitchFamily="18" charset="2"/>
              </a:rPr>
              <a:t>+ </a:t>
            </a:r>
            <a:r>
              <a:rPr lang="es-PA" dirty="0" smtClean="0">
                <a:sym typeface="Symbol" panose="05050102010706020507" pitchFamily="18" charset="2"/>
              </a:rPr>
              <a:t>T</a:t>
            </a: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331" y="181973"/>
            <a:ext cx="1390266" cy="7352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993" y="932492"/>
            <a:ext cx="3006676" cy="5291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656" y="1476949"/>
            <a:ext cx="4764013" cy="119411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08" y="2978807"/>
            <a:ext cx="1852795" cy="110741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2201" y="2747835"/>
            <a:ext cx="4246100" cy="39498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0517" y="3214541"/>
            <a:ext cx="4109468" cy="68118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0382" y="1853248"/>
            <a:ext cx="2194936" cy="10316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9"/>
          <a:srcRect t="7346"/>
          <a:stretch/>
        </p:blipFill>
        <p:spPr>
          <a:xfrm>
            <a:off x="2476199" y="3090929"/>
            <a:ext cx="2057163" cy="14141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6557" y="4812580"/>
            <a:ext cx="5256649" cy="186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3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Respuesta en tiempo en dos instantes consecutivos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Supongamos que queremos evaluar para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 = 1seg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T = 0.5seg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331" y="181973"/>
            <a:ext cx="1390266" cy="7352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993" y="932492"/>
            <a:ext cx="3006676" cy="5291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656" y="1476949"/>
            <a:ext cx="4764013" cy="11941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201" y="2747835"/>
            <a:ext cx="4246100" cy="39498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0517" y="3214541"/>
            <a:ext cx="4109468" cy="68118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36" y="3142821"/>
            <a:ext cx="5256649" cy="186037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35" y="5187547"/>
            <a:ext cx="4912287" cy="147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3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Existen dos métodos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Primer método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Segundo método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Analiza la </a:t>
            </a:r>
            <a:r>
              <a:rPr lang="es-PA" dirty="0" err="1" smtClean="0">
                <a:sym typeface="Symbol" panose="05050102010706020507" pitchFamily="18" charset="2"/>
              </a:rPr>
              <a:t>estabildiad</a:t>
            </a:r>
            <a:r>
              <a:rPr lang="es-PA" dirty="0" smtClean="0">
                <a:sym typeface="Symbol" panose="05050102010706020507" pitchFamily="18" charset="2"/>
              </a:rPr>
              <a:t> de ecuaciones diferenciales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1er método = utiliza ecuaciones diferenciales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2do método = NO utiliza ecuaciones diferenciales, llamado método directo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Segundo método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 un sistema estable la energía se reduce en el tiempo hasta </a:t>
            </a:r>
            <a:r>
              <a:rPr lang="es-PA" dirty="0" err="1" smtClean="0">
                <a:sym typeface="Symbol" panose="05050102010706020507" pitchFamily="18" charset="2"/>
              </a:rPr>
              <a:t>estabilizarce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Introdujo la formula de “energía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r>
              <a:rPr lang="es-PA" dirty="0" smtClean="0">
                <a:sym typeface="Symbol" panose="05050102010706020507" pitchFamily="18" charset="2"/>
              </a:rPr>
              <a:t>” (esta energía no existe)</a:t>
            </a:r>
            <a:endParaRPr lang="es-PA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1213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>
                <a:sym typeface="Symbol" panose="05050102010706020507" pitchFamily="18" charset="2"/>
              </a:rPr>
              <a:t>Definición positiva de funciones escalares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La función escalar V(x) es positiva en una región  si V(x) &gt; 0 para cualquier estado x !=0 de  si V(0)=</a:t>
            </a:r>
            <a:r>
              <a:rPr lang="es-PA" dirty="0" smtClean="0">
                <a:sym typeface="Symbol" panose="05050102010706020507" pitchFamily="18" charset="2"/>
              </a:rPr>
              <a:t>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función variante V(x, t) </a:t>
            </a:r>
            <a:r>
              <a:rPr lang="es-PA" dirty="0">
                <a:sym typeface="Symbol" panose="05050102010706020507" pitchFamily="18" charset="2"/>
              </a:rPr>
              <a:t>es positiva en una región  si V(x) &gt; 0 para cualquier estado x </a:t>
            </a:r>
            <a:r>
              <a:rPr lang="es-PA" dirty="0" smtClean="0">
                <a:sym typeface="Symbol" panose="05050102010706020507" pitchFamily="18" charset="2"/>
              </a:rPr>
              <a:t>tal que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Definición negativa de funciones escalares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Una función V(x) es negativa si –V(x) es positiva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Semidefinición</a:t>
            </a:r>
            <a:r>
              <a:rPr lang="es-PA" dirty="0" smtClean="0">
                <a:sym typeface="Symbol" panose="05050102010706020507" pitchFamily="18" charset="2"/>
              </a:rPr>
              <a:t> positiva de funciones escalares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es positiva en la región  salvo el origen u otras regiones donde es 0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Semidefinición</a:t>
            </a:r>
            <a:r>
              <a:rPr lang="es-PA" dirty="0" smtClean="0">
                <a:sym typeface="Symbol" panose="05050102010706020507" pitchFamily="18" charset="2"/>
              </a:rPr>
              <a:t> negativa de funciones escalares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–V(x) es </a:t>
            </a:r>
            <a:r>
              <a:rPr lang="es-PA" dirty="0" err="1" smtClean="0">
                <a:sym typeface="Symbol" panose="05050102010706020507" pitchFamily="18" charset="2"/>
              </a:rPr>
              <a:t>semidefinida</a:t>
            </a:r>
            <a:r>
              <a:rPr lang="es-PA" dirty="0" smtClean="0">
                <a:sym typeface="Symbol" panose="05050102010706020507" pitchFamily="18" charset="2"/>
              </a:rPr>
              <a:t> positiva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Indefinición de funciones escalares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en la región </a:t>
            </a:r>
            <a:r>
              <a:rPr lang="es-PA" dirty="0">
                <a:sym typeface="Symbol" panose="05050102010706020507" pitchFamily="18" charset="2"/>
              </a:rPr>
              <a:t> </a:t>
            </a:r>
            <a:r>
              <a:rPr lang="es-PA" dirty="0" err="1" smtClean="0">
                <a:sym typeface="Symbol" panose="05050102010706020507" pitchFamily="18" charset="2"/>
              </a:rPr>
              <a:t>adpota</a:t>
            </a:r>
            <a:r>
              <a:rPr lang="es-PA" dirty="0" smtClean="0">
                <a:sym typeface="Symbol" panose="05050102010706020507" pitchFamily="18" charset="2"/>
              </a:rPr>
              <a:t> valores positivos o negativo</a:t>
            </a:r>
            <a:endParaRPr lang="es-PA" dirty="0">
              <a:sym typeface="Symbol" panose="05050102010706020507" pitchFamily="18" charset="2"/>
            </a:endParaRPr>
          </a:p>
          <a:p>
            <a:pPr lvl="2"/>
            <a:endParaRPr lang="es-PA" dirty="0" smtClean="0">
              <a:sym typeface="Symbol" panose="05050102010706020507" pitchFamily="18" charset="2"/>
            </a:endParaRPr>
          </a:p>
          <a:p>
            <a:pPr lvl="2"/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742" y="3253424"/>
            <a:ext cx="2328880" cy="8129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659" y="4922715"/>
            <a:ext cx="4079048" cy="188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Funciones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Funcion</a:t>
            </a:r>
            <a:r>
              <a:rPr lang="es-PA" dirty="0" smtClean="0">
                <a:sym typeface="Symbol" panose="05050102010706020507" pitchFamily="18" charset="2"/>
              </a:rPr>
              <a:t> escalar positiva y continua en la región con sus primeras derivadas parciales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derivada </a:t>
            </a:r>
            <a:r>
              <a:rPr lang="es-PA" dirty="0" err="1" smtClean="0">
                <a:sym typeface="Symbol" panose="05050102010706020507" pitchFamily="18" charset="2"/>
              </a:rPr>
              <a:t>c.r.a</a:t>
            </a:r>
            <a:r>
              <a:rPr lang="es-PA" dirty="0" smtClean="0">
                <a:sym typeface="Symbol" panose="05050102010706020507" pitchFamily="18" charset="2"/>
              </a:rPr>
              <a:t>. tiempo es negativa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Función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r>
              <a:rPr lang="es-PA" dirty="0" smtClean="0">
                <a:sym typeface="Symbol" panose="05050102010706020507" pitchFamily="18" charset="2"/>
              </a:rPr>
              <a:t> sencilla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 cuadrática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 hay más sencilla que esta, menores a V deben ser pares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términos más bajos se harán dominantes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 es par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sistema está definido por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solución del sistema en estado inicial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estado de equilibrio es                                   , si el sistema es LTI                    y tendrá un estado si A es singular, de lo contrario tendrá un número infinito de estados de equilibrio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desplazarlo al origen si   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251" y="2919264"/>
            <a:ext cx="3467100" cy="6096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517" y="3583102"/>
            <a:ext cx="3258355" cy="55443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882" y="4042407"/>
            <a:ext cx="2514600" cy="476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078" y="4748950"/>
            <a:ext cx="1483693" cy="4741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7645" y="5204481"/>
            <a:ext cx="1717706" cy="36644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2206" y="5689912"/>
            <a:ext cx="2205439" cy="35736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9063" y="5725660"/>
            <a:ext cx="1159593" cy="28345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5429" y="6409044"/>
            <a:ext cx="974373" cy="2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4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La operación de muestreo en data muestreada en sistemas digitales se usa para</a:t>
            </a:r>
          </a:p>
          <a:p>
            <a:pPr lvl="1"/>
            <a:r>
              <a:rPr lang="es-PA" dirty="0" smtClean="0"/>
              <a:t>Modelar el circuito de muestreo y retención</a:t>
            </a:r>
          </a:p>
          <a:p>
            <a:pPr lvl="1"/>
            <a:r>
              <a:rPr lang="es-PA" dirty="0" err="1" smtClean="0"/>
              <a:t>Ó</a:t>
            </a:r>
            <a:r>
              <a:rPr lang="es-PA" dirty="0" smtClean="0"/>
              <a:t> el hecho de la señal codificada</a:t>
            </a:r>
            <a:endParaRPr lang="es-PA" dirty="0"/>
          </a:p>
          <a:p>
            <a:r>
              <a:rPr lang="es-PA" dirty="0" smtClean="0"/>
              <a:t>Si la señal viene de un S/H y A/D involucra:	</a:t>
            </a:r>
          </a:p>
          <a:p>
            <a:pPr lvl="1"/>
            <a:r>
              <a:rPr lang="es-PA" dirty="0" smtClean="0"/>
              <a:t>Retardos</a:t>
            </a:r>
          </a:p>
          <a:p>
            <a:pPr lvl="1"/>
            <a:r>
              <a:rPr lang="es-PA" dirty="0" smtClean="0"/>
              <a:t>Muestreo de tiempo finito </a:t>
            </a:r>
          </a:p>
          <a:p>
            <a:pPr lvl="1"/>
            <a:r>
              <a:rPr lang="es-PA" dirty="0" smtClean="0"/>
              <a:t>Errores de </a:t>
            </a:r>
            <a:r>
              <a:rPr lang="es-PA" dirty="0" err="1" smtClean="0"/>
              <a:t>quantización</a:t>
            </a:r>
            <a:endParaRPr lang="es-PA" dirty="0"/>
          </a:p>
          <a:p>
            <a:r>
              <a:rPr lang="es-PA" dirty="0" smtClean="0"/>
              <a:t>Si la señal viene de data digital codificada sería más simple</a:t>
            </a:r>
          </a:p>
          <a:p>
            <a:endParaRPr lang="es-PA" dirty="0" smtClean="0"/>
          </a:p>
          <a:p>
            <a:r>
              <a:rPr lang="es-PA" dirty="0" smtClean="0"/>
              <a:t>Técnicas populares son:</a:t>
            </a:r>
          </a:p>
          <a:p>
            <a:pPr lvl="1"/>
            <a:r>
              <a:rPr lang="es-PA" dirty="0" smtClean="0"/>
              <a:t>Muestreo a intervalos o muestreo de </a:t>
            </a:r>
            <a:r>
              <a:rPr lang="es-PA" dirty="0" err="1" smtClean="0"/>
              <a:t>multiple</a:t>
            </a:r>
            <a:r>
              <a:rPr lang="es-PA" dirty="0" smtClean="0"/>
              <a:t> frecuencia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345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Estabilidad en el sentido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Tenemos una función esférica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‘S’ es el conjunto de puntos tales que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‘S(</a:t>
            </a:r>
            <a:r>
              <a:rPr lang="es-PA" dirty="0">
                <a:sym typeface="Symbol" panose="05050102010706020507" pitchFamily="18" charset="2"/>
              </a:rPr>
              <a:t></a:t>
            </a:r>
            <a:r>
              <a:rPr lang="es-PA" dirty="0" smtClean="0">
                <a:sym typeface="Symbol" panose="05050102010706020507" pitchFamily="18" charset="2"/>
              </a:rPr>
              <a:t>)’ es el conjunto de puntos tales que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las </a:t>
            </a:r>
            <a:r>
              <a:rPr lang="es-PA" dirty="0" err="1" smtClean="0">
                <a:sym typeface="Symbol" panose="05050102010706020507" pitchFamily="18" charset="2"/>
              </a:rPr>
              <a:t>trayectoras</a:t>
            </a:r>
            <a:r>
              <a:rPr lang="es-PA" dirty="0" smtClean="0">
                <a:sym typeface="Symbol" panose="05050102010706020507" pitchFamily="18" charset="2"/>
              </a:rPr>
              <a:t>  no salen de S() es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Estabilidad asintótica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cada solución de S() converge sin salir de </a:t>
            </a:r>
            <a:r>
              <a:rPr lang="es-PA" dirty="0">
                <a:sym typeface="Symbol" panose="05050102010706020507" pitchFamily="18" charset="2"/>
              </a:rPr>
              <a:t>S(</a:t>
            </a:r>
            <a:r>
              <a:rPr lang="es-PA" dirty="0" smtClean="0">
                <a:sym typeface="Symbol" panose="05050102010706020507" pitchFamily="18" charset="2"/>
              </a:rPr>
              <a:t>), conocida como dominio de atracción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Estabilidad asintótica global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es originada en todos los estados donde se origina el equilibrio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Intestabilidad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 trayectoria sale de S()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75" y="2268693"/>
            <a:ext cx="1503740" cy="4101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748" y="2259703"/>
            <a:ext cx="5262354" cy="47061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877" y="2730320"/>
            <a:ext cx="1397018" cy="36392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003" y="3136775"/>
            <a:ext cx="3514001" cy="4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2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Representación gráfica de estabilidad, estabilidad asintótica e inestabilidad (respectivamente)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Teorema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r>
              <a:rPr lang="es-PA" dirty="0" smtClean="0">
                <a:sym typeface="Symbol" panose="05050102010706020507" pitchFamily="18" charset="2"/>
              </a:rPr>
              <a:t> de Estabilidad asintótica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función tiene un estado definido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función es parte de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Puede llevarse a su estado inicial  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Debe haber un conjunto de ecuaciones parciales donde V(</a:t>
            </a:r>
            <a:r>
              <a:rPr lang="es-PA" dirty="0" err="1" smtClean="0">
                <a:sym typeface="Symbol" panose="05050102010706020507" pitchFamily="18" charset="2"/>
              </a:rPr>
              <a:t>x,t</a:t>
            </a:r>
            <a:r>
              <a:rPr lang="es-PA" dirty="0" smtClean="0">
                <a:sym typeface="Symbol" panose="05050102010706020507" pitchFamily="18" charset="2"/>
              </a:rPr>
              <a:t>) es definida positiva y negativa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V(</a:t>
            </a:r>
            <a:r>
              <a:rPr lang="es-PA" dirty="0" err="1" smtClean="0">
                <a:sym typeface="Symbol" panose="05050102010706020507" pitchFamily="18" charset="2"/>
              </a:rPr>
              <a:t>x,t</a:t>
            </a:r>
            <a:r>
              <a:rPr lang="es-PA" dirty="0" smtClean="0">
                <a:sym typeface="Symbol" panose="05050102010706020507" pitchFamily="18" charset="2"/>
              </a:rPr>
              <a:t>)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para ||x||=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078" y="2182298"/>
            <a:ext cx="5785498" cy="180740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377" y="4713567"/>
            <a:ext cx="933450" cy="3714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450" y="5085042"/>
            <a:ext cx="990600" cy="2667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122" y="5570297"/>
            <a:ext cx="19335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Representación gráfica de estabilidad, estabilidad asintótica e inestabilidad (respectivamente)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cambiar la representación anterior 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V(</a:t>
            </a:r>
            <a:r>
              <a:rPr lang="es-PA" dirty="0" err="1" smtClean="0">
                <a:sym typeface="Symbol" panose="05050102010706020507" pitchFamily="18" charset="2"/>
              </a:rPr>
              <a:t>x,t</a:t>
            </a:r>
            <a:r>
              <a:rPr lang="es-PA" dirty="0" smtClean="0">
                <a:sym typeface="Symbol" panose="05050102010706020507" pitchFamily="18" charset="2"/>
              </a:rPr>
              <a:t>) como definida positiva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^V(</a:t>
            </a:r>
            <a:r>
              <a:rPr lang="es-PA" dirty="0" err="1" smtClean="0">
                <a:sym typeface="Symbol" panose="05050102010706020507" pitchFamily="18" charset="2"/>
              </a:rPr>
              <a:t>x,t</a:t>
            </a:r>
            <a:r>
              <a:rPr lang="es-PA" dirty="0" smtClean="0">
                <a:sym typeface="Symbol" panose="05050102010706020507" pitchFamily="18" charset="2"/>
              </a:rPr>
              <a:t>) como definida negativa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^V((t, x0, t0)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Teorema de </a:t>
            </a:r>
            <a:r>
              <a:rPr lang="es-PA" dirty="0" err="1" smtClean="0">
                <a:sym typeface="Symbol" panose="05050102010706020507" pitchFamily="18" charset="2"/>
              </a:rPr>
              <a:t>Lyapunov</a:t>
            </a:r>
            <a:r>
              <a:rPr lang="es-PA" dirty="0" smtClean="0">
                <a:sym typeface="Symbol" panose="05050102010706020507" pitchFamily="18" charset="2"/>
              </a:rPr>
              <a:t> de estabilidad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el sistema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Podemos llevarlo al estado inicial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Existe una solución de ecuaciones diferenciales parciales si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V(</a:t>
            </a:r>
            <a:r>
              <a:rPr lang="es-PA" dirty="0" err="1" smtClean="0">
                <a:sym typeface="Symbol" panose="05050102010706020507" pitchFamily="18" charset="2"/>
              </a:rPr>
              <a:t>x,t</a:t>
            </a:r>
            <a:r>
              <a:rPr lang="es-PA" dirty="0" smtClean="0">
                <a:sym typeface="Symbol" panose="05050102010706020507" pitchFamily="18" charset="2"/>
              </a:rPr>
              <a:t>) es definida positiva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^V(</a:t>
            </a:r>
            <a:r>
              <a:rPr lang="es-PA" dirty="0" err="1" smtClean="0">
                <a:sym typeface="Symbol" panose="05050102010706020507" pitchFamily="18" charset="2"/>
              </a:rPr>
              <a:t>x,t</a:t>
            </a:r>
            <a:r>
              <a:rPr lang="es-PA" dirty="0" smtClean="0">
                <a:sym typeface="Symbol" panose="05050102010706020507" pitchFamily="18" charset="2"/>
              </a:rPr>
              <a:t>) es </a:t>
            </a:r>
            <a:r>
              <a:rPr lang="es-PA" dirty="0" err="1" smtClean="0">
                <a:sym typeface="Symbol" panose="05050102010706020507" pitchFamily="18" charset="2"/>
              </a:rPr>
              <a:t>semidefinida</a:t>
            </a:r>
            <a:r>
              <a:rPr lang="es-PA" dirty="0" smtClean="0">
                <a:sym typeface="Symbol" panose="05050102010706020507" pitchFamily="18" charset="2"/>
              </a:rPr>
              <a:t> negativa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938" y="4677042"/>
            <a:ext cx="1324931" cy="37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2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Representación gráfica de estabilidad, estabilidad asintótica e inestabilidad (respectivamente)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Teorema de inestabilidad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>
                <a:sym typeface="Symbol" panose="05050102010706020507" pitchFamily="18" charset="2"/>
              </a:rPr>
              <a:t>Para el sistema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Podemos llevarlo al estado inicial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Existe una solución de ecuaciones diferenciales </a:t>
            </a:r>
            <a:r>
              <a:rPr lang="es-PA" dirty="0" smtClean="0">
                <a:sym typeface="Symbol" panose="05050102010706020507" pitchFamily="18" charset="2"/>
              </a:rPr>
              <a:t>W(</a:t>
            </a:r>
            <a:r>
              <a:rPr lang="es-PA" dirty="0" err="1" smtClean="0">
                <a:sym typeface="Symbol" panose="05050102010706020507" pitchFamily="18" charset="2"/>
              </a:rPr>
              <a:t>x,t</a:t>
            </a:r>
            <a:r>
              <a:rPr lang="es-PA" dirty="0" smtClean="0">
                <a:sym typeface="Symbol" panose="05050102010706020507" pitchFamily="18" charset="2"/>
              </a:rPr>
              <a:t>) de derivadas parciales que satisfagan</a:t>
            </a:r>
            <a:endParaRPr lang="es-PA" dirty="0">
              <a:sym typeface="Symbol" panose="05050102010706020507" pitchFamily="18" charset="2"/>
            </a:endParaRP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W(</a:t>
            </a:r>
            <a:r>
              <a:rPr lang="es-PA" dirty="0" err="1" smtClean="0">
                <a:sym typeface="Symbol" panose="05050102010706020507" pitchFamily="18" charset="2"/>
              </a:rPr>
              <a:t>x,t</a:t>
            </a:r>
            <a:r>
              <a:rPr lang="es-PA" dirty="0">
                <a:sym typeface="Symbol" panose="05050102010706020507" pitchFamily="18" charset="2"/>
              </a:rPr>
              <a:t>) es definida positiva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^W(</a:t>
            </a:r>
            <a:r>
              <a:rPr lang="es-PA" dirty="0" err="1" smtClean="0">
                <a:sym typeface="Symbol" panose="05050102010706020507" pitchFamily="18" charset="2"/>
              </a:rPr>
              <a:t>x,t</a:t>
            </a:r>
            <a:r>
              <a:rPr lang="es-PA" dirty="0">
                <a:sym typeface="Symbol" panose="05050102010706020507" pitchFamily="18" charset="2"/>
              </a:rPr>
              <a:t>) es </a:t>
            </a:r>
            <a:r>
              <a:rPr lang="es-PA" dirty="0" err="1">
                <a:sym typeface="Symbol" panose="05050102010706020507" pitchFamily="18" charset="2"/>
              </a:rPr>
              <a:t>semidefinida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negativa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Observaciones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Las condiciones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r>
              <a:rPr lang="es-PA" dirty="0" smtClean="0">
                <a:sym typeface="Symbol" panose="05050102010706020507" pitchFamily="18" charset="2"/>
              </a:rPr>
              <a:t> son suficientes para un sistema no lineal pero no necesarias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Una función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r>
              <a:rPr lang="es-PA" dirty="0" smtClean="0">
                <a:sym typeface="Symbol" panose="05050102010706020507" pitchFamily="18" charset="2"/>
              </a:rPr>
              <a:t> no es única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Demuestra estabilidad dentro de la región pero no significa que está inestable totalmente si sale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un estado de equilibrio estable o asintóticamente estable siempre existe una función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181" y="2899758"/>
            <a:ext cx="10191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1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Sea el sistema en tiempo continuo              se puede hacer asintóticamente estable si los coeficientes                                                   son negativos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un sistema en tiempo discreto                        los coeficientes                                                 deben ser menor que la unidad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o </a:t>
            </a:r>
            <a:r>
              <a:rPr lang="es-PA" dirty="0" err="1" smtClean="0">
                <a:sym typeface="Symbol" panose="05050102010706020507" pitchFamily="18" charset="2"/>
              </a:rPr>
              <a:t>Routh</a:t>
            </a:r>
            <a:r>
              <a:rPr lang="es-PA" dirty="0" smtClean="0">
                <a:sym typeface="Symbol" panose="05050102010706020507" pitchFamily="18" charset="2"/>
              </a:rPr>
              <a:t> puede usarse pero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r>
              <a:rPr lang="es-PA" dirty="0" smtClean="0">
                <a:sym typeface="Symbol" panose="05050102010706020507" pitchFamily="18" charset="2"/>
              </a:rPr>
              <a:t> es algebraico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Debemos tener también un par complejo conjugado 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Análisis de Estabilidad de sistemas LTI e invariantes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Tenemos nuevamente nuestro vector de estado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Definimos una función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Encontramos la derivada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Como V(x) se </a:t>
            </a:r>
            <a:r>
              <a:rPr lang="es-PA" dirty="0" err="1" smtClean="0">
                <a:sym typeface="Symbol" panose="05050102010706020507" pitchFamily="18" charset="2"/>
              </a:rPr>
              <a:t>escoje</a:t>
            </a:r>
            <a:r>
              <a:rPr lang="es-PA" dirty="0" smtClean="0">
                <a:sym typeface="Symbol" panose="05050102010706020507" pitchFamily="18" charset="2"/>
              </a:rPr>
              <a:t>…                                        … como definida positiva, para estabilidad se …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… requiere que sea …                                         … definida negativa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757" y="1896615"/>
            <a:ext cx="856691" cy="29279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96" y="2232775"/>
            <a:ext cx="3419475" cy="3619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785" y="2594725"/>
            <a:ext cx="1457325" cy="3238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338" y="2508294"/>
            <a:ext cx="3562350" cy="476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110" y="4602537"/>
            <a:ext cx="695325" cy="2857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206" y="4919461"/>
            <a:ext cx="1238250" cy="4191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8196" y="5390077"/>
            <a:ext cx="2009775" cy="13716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3275" y="6121959"/>
            <a:ext cx="1323975" cy="4095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0088" y="6464013"/>
            <a:ext cx="2895600" cy="3619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1238" y="3654228"/>
            <a:ext cx="8096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4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probar que una matriz P </a:t>
            </a:r>
            <a:r>
              <a:rPr lang="es-PA" dirty="0" err="1" smtClean="0">
                <a:sym typeface="Symbol" panose="05050102010706020507" pitchFamily="18" charset="2"/>
              </a:rPr>
              <a:t>nxn</a:t>
            </a:r>
            <a:r>
              <a:rPr lang="es-PA" dirty="0" smtClean="0">
                <a:sym typeface="Symbol" panose="05050102010706020507" pitchFamily="18" charset="2"/>
              </a:rPr>
              <a:t> es definida positiva se aplica el criterio de </a:t>
            </a:r>
            <a:r>
              <a:rPr lang="es-PA" dirty="0" err="1" smtClean="0">
                <a:sym typeface="Symbol" panose="05050102010706020507" pitchFamily="18" charset="2"/>
              </a:rPr>
              <a:t>Sylvester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 barra representa el complejo conjugado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Luego se define una matriz Q y se examina P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234" y="2532356"/>
            <a:ext cx="2587145" cy="121551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917" y="2668993"/>
            <a:ext cx="5410200" cy="10953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355" y="3902768"/>
            <a:ext cx="2163826" cy="45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8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Determinar el equilibrio del siguiente sistema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el sistema tiene equilibrio en el origen solo Q = I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matriz debe ser simétrica real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p21 debe ser igual a p12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Produce un sistema de ecuaciones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matriz P estable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Bajo el criterio de </a:t>
            </a:r>
            <a:r>
              <a:rPr lang="es-PA" dirty="0" err="1" smtClean="0">
                <a:sym typeface="Symbol" panose="05050102010706020507" pitchFamily="18" charset="2"/>
              </a:rPr>
              <a:t>Sylvester</a:t>
            </a:r>
            <a:r>
              <a:rPr lang="es-PA" dirty="0" smtClean="0">
                <a:sym typeface="Symbol" panose="05050102010706020507" pitchFamily="18" charset="2"/>
              </a:rPr>
              <a:t> la matriz es definida positiva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641" y="1489018"/>
            <a:ext cx="2334051" cy="11508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74" y="2639835"/>
            <a:ext cx="1732887" cy="54597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360" y="2833352"/>
            <a:ext cx="5339893" cy="80512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917" y="3831997"/>
            <a:ext cx="3014724" cy="15073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8535" y="4059855"/>
            <a:ext cx="3120645" cy="5258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385" y="4916369"/>
            <a:ext cx="2031246" cy="10851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2306" y="5372075"/>
            <a:ext cx="3409365" cy="94463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2306" y="6316708"/>
            <a:ext cx="1793812" cy="42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Análisis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Ahora en vez de V(x), utilizamos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tenemos el sistema de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para las condiciones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 cumple también que V(0) = 0 y V(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)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 cuando ||x||=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263" y="2253803"/>
            <a:ext cx="4166381" cy="43224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131" y="2772280"/>
            <a:ext cx="2233427" cy="34440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674" y="3202917"/>
            <a:ext cx="6800415" cy="88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9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sistemas discretos e invariantes en el tiempo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Teniendo el siguiente sistema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Escogemos la función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 es una matriz real positiva definida como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V(x(k)) se selecciona definida positiva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De modo que la matriz de verificación de P es por medio de Q con 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427" y="2310685"/>
            <a:ext cx="1761121" cy="31660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184" y="2787203"/>
            <a:ext cx="1752600" cy="3048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882" y="3174540"/>
            <a:ext cx="3752850" cy="16859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987" y="4943002"/>
            <a:ext cx="2266950" cy="3619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556" y="5304952"/>
            <a:ext cx="2800350" cy="3714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1444" y="5676427"/>
            <a:ext cx="2288022" cy="50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1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Estabilidad de tiempo discreto al </a:t>
            </a:r>
            <a:r>
              <a:rPr lang="es-PA" dirty="0" err="1" smtClean="0">
                <a:sym typeface="Symbol" panose="05050102010706020507" pitchFamily="18" charset="2"/>
              </a:rPr>
              <a:t>discretizar</a:t>
            </a:r>
            <a:r>
              <a:rPr lang="es-PA" dirty="0" smtClean="0">
                <a:sym typeface="Symbol" panose="05050102010706020507" pitchFamily="18" charset="2"/>
              </a:rPr>
              <a:t> un sistema de tiempo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Dado el sistema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el correspondiente sistema de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es estable, los </a:t>
            </a:r>
            <a:r>
              <a:rPr lang="es-PA" dirty="0" err="1" smtClean="0">
                <a:sym typeface="Symbol" panose="05050102010706020507" pitchFamily="18" charset="2"/>
              </a:rPr>
              <a:t>eigenvalues</a:t>
            </a:r>
            <a:r>
              <a:rPr lang="es-PA" dirty="0" smtClean="0">
                <a:sym typeface="Symbol" panose="05050102010706020507" pitchFamily="18" charset="2"/>
              </a:rPr>
              <a:t> son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Contracción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||x||  es definido como el valor de norma (es una longitud) con las siguientes propiedades</a:t>
            </a:r>
            <a:endParaRPr lang="es-PA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263" y="2295860"/>
            <a:ext cx="1069080" cy="3700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872" y="2393859"/>
            <a:ext cx="1914525" cy="8096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018" y="3133523"/>
            <a:ext cx="2305050" cy="3333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36" y="5214804"/>
            <a:ext cx="44291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6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Ancho de Pulso Finito</a:t>
            </a:r>
          </a:p>
          <a:p>
            <a:r>
              <a:rPr lang="es-PA" dirty="0" smtClean="0"/>
              <a:t>En general el </a:t>
            </a:r>
            <a:r>
              <a:rPr lang="es-PA" dirty="0" err="1" smtClean="0"/>
              <a:t>muestreador</a:t>
            </a:r>
            <a:r>
              <a:rPr lang="es-PA" dirty="0" smtClean="0"/>
              <a:t> convierte señal continua a una modulada por pulso en digital</a:t>
            </a:r>
          </a:p>
          <a:p>
            <a:pPr lvl="1"/>
            <a:r>
              <a:rPr lang="es-PA" dirty="0" smtClean="0"/>
              <a:t>Pulse </a:t>
            </a:r>
            <a:r>
              <a:rPr lang="es-PA" dirty="0" err="1" smtClean="0"/>
              <a:t>Amplitude</a:t>
            </a:r>
            <a:r>
              <a:rPr lang="es-PA" dirty="0" smtClean="0"/>
              <a:t> </a:t>
            </a:r>
            <a:r>
              <a:rPr lang="es-PA" dirty="0" err="1" smtClean="0"/>
              <a:t>Modulation</a:t>
            </a:r>
            <a:r>
              <a:rPr lang="es-PA" dirty="0" smtClean="0"/>
              <a:t> (PAM)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i="1" dirty="0" smtClean="0"/>
              <a:t>p </a:t>
            </a:r>
            <a:r>
              <a:rPr lang="es-PA" dirty="0" smtClean="0"/>
              <a:t>= duración del pulso</a:t>
            </a:r>
          </a:p>
          <a:p>
            <a:r>
              <a:rPr lang="es-PA" i="1" dirty="0" smtClean="0"/>
              <a:t>T = </a:t>
            </a:r>
            <a:r>
              <a:rPr lang="es-PA" dirty="0" smtClean="0"/>
              <a:t>período de muestreo</a:t>
            </a:r>
          </a:p>
          <a:p>
            <a:r>
              <a:rPr lang="es-PA" i="1" dirty="0" smtClean="0"/>
              <a:t>u(t) = </a:t>
            </a:r>
            <a:r>
              <a:rPr lang="es-PA" dirty="0" smtClean="0"/>
              <a:t>función escalón</a:t>
            </a:r>
          </a:p>
          <a:p>
            <a:endParaRPr lang="es-PA" i="1" dirty="0"/>
          </a:p>
          <a:p>
            <a:r>
              <a:rPr lang="es-PA" i="1" dirty="0" smtClean="0"/>
              <a:t>A t &gt;= 0 podemos decir: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230" y="3106058"/>
            <a:ext cx="4450712" cy="123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5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este valor de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Siendo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dar que es definida positiva y quedando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Considere el siguiente sistema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 escoge Q como I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Ahora el sistema de ecuaciones es 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Obteniendo 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842" y="1853248"/>
            <a:ext cx="3990975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69" y="2224723"/>
            <a:ext cx="1275398" cy="3714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1938" b="12344"/>
          <a:stretch/>
        </p:blipFill>
        <p:spPr>
          <a:xfrm>
            <a:off x="6950633" y="2677795"/>
            <a:ext cx="4086225" cy="36060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528" y="3439248"/>
            <a:ext cx="3491074" cy="82289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b="15732"/>
          <a:stretch/>
        </p:blipFill>
        <p:spPr>
          <a:xfrm>
            <a:off x="3276265" y="4336236"/>
            <a:ext cx="4828817" cy="65350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707" y="5149916"/>
            <a:ext cx="2114550" cy="10668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6468" y="6126007"/>
            <a:ext cx="24574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6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 consecuencia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Aplicando el criterio de </a:t>
            </a:r>
            <a:r>
              <a:rPr lang="es-PA" dirty="0" err="1" smtClean="0">
                <a:sym typeface="Symbol" panose="05050102010706020507" pitchFamily="18" charset="2"/>
              </a:rPr>
              <a:t>Sylvester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matriz es definida positiva y es estable y asintótica global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haber escogido Q como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Siempre y cuando no desaparezca de cualquier serie de soluciones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que la matriz Q sea definida positiva se tiene que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ecuación de estabilidad final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r>
              <a:rPr lang="es-PA" dirty="0" smtClean="0">
                <a:sym typeface="Symbol" panose="05050102010706020507" pitchFamily="18" charset="2"/>
              </a:rPr>
              <a:t> es 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  Teniendo entonces otra matriz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resultado es el mismo, asintóticamente estable global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21" y="1753740"/>
            <a:ext cx="1710457" cy="84779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207" y="3394439"/>
            <a:ext cx="1355301" cy="73464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b="18440"/>
          <a:stretch/>
        </p:blipFill>
        <p:spPr>
          <a:xfrm>
            <a:off x="9063037" y="4443212"/>
            <a:ext cx="1736970" cy="28333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700" y="4855335"/>
            <a:ext cx="1788009" cy="34122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2741" y="5252467"/>
            <a:ext cx="5308087" cy="69757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1478" y="5570782"/>
            <a:ext cx="1374234" cy="67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9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49054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Ubicación de Los Polos y Diseño de Observadores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39102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6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96840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Existe el análisis de polo para ubicación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Aquí utilizaremos un enfoque de sistemas por polinomio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ventaja es que se puede aplicar con sistemas de </a:t>
            </a:r>
            <a:r>
              <a:rPr lang="es-PA" dirty="0" err="1" smtClean="0">
                <a:sym typeface="Symbol" panose="05050102010706020507" pitchFamily="18" charset="2"/>
              </a:rPr>
              <a:t>multiples</a:t>
            </a:r>
            <a:r>
              <a:rPr lang="es-PA" dirty="0" smtClean="0">
                <a:sym typeface="Symbol" panose="05050102010706020507" pitchFamily="18" charset="2"/>
              </a:rPr>
              <a:t> entradas y salidas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Este enfoque soporta polinomios para resolver ecuaciones </a:t>
            </a:r>
            <a:r>
              <a:rPr lang="es-PA" dirty="0" err="1" smtClean="0">
                <a:sym typeface="Symbol" panose="05050102010706020507" pitchFamily="18" charset="2"/>
              </a:rPr>
              <a:t>Diofantinas</a:t>
            </a:r>
            <a:r>
              <a:rPr lang="es-PA" dirty="0" smtClean="0">
                <a:sym typeface="Symbol" panose="05050102010706020507" pitchFamily="18" charset="2"/>
              </a:rPr>
              <a:t> y determinar los polos en 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 una solución rápida </a:t>
            </a:r>
            <a:endParaRPr lang="es-PA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4972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Ecuación </a:t>
            </a:r>
            <a:r>
              <a:rPr lang="es-PA" dirty="0" err="1" smtClean="0">
                <a:sym typeface="Symbol" panose="05050102010706020507" pitchFamily="18" charset="2"/>
              </a:rPr>
              <a:t>Diofantina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Asuma que tenemos </a:t>
            </a:r>
            <a:r>
              <a:rPr lang="es-PA" dirty="0" err="1" smtClean="0">
                <a:sym typeface="Symbol" panose="05050102010706020507" pitchFamily="18" charset="2"/>
              </a:rPr>
              <a:t>observabilidad</a:t>
            </a:r>
            <a:r>
              <a:rPr lang="es-PA" dirty="0" smtClean="0">
                <a:sym typeface="Symbol" panose="05050102010706020507" pitchFamily="18" charset="2"/>
              </a:rPr>
              <a:t> total y que las </a:t>
            </a:r>
            <a:r>
              <a:rPr lang="es-PA" dirty="0" err="1" smtClean="0">
                <a:sym typeface="Symbol" panose="05050102010706020507" pitchFamily="18" charset="2"/>
              </a:rPr>
              <a:t>euaciones</a:t>
            </a:r>
            <a:r>
              <a:rPr lang="es-PA" dirty="0" smtClean="0">
                <a:sym typeface="Symbol" panose="05050102010706020507" pitchFamily="18" charset="2"/>
              </a:rPr>
              <a:t> de polos y ceros no son cancelables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les llama polinomios </a:t>
            </a:r>
            <a:r>
              <a:rPr lang="es-PA" dirty="0" err="1" smtClean="0">
                <a:sym typeface="Symbol" panose="05050102010706020507" pitchFamily="18" charset="2"/>
              </a:rPr>
              <a:t>coprimos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Un polinomio Mónico es el que el índice superior termina en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polinomio D(z) de grado (2n – 1) es </a:t>
            </a:r>
            <a:r>
              <a:rPr lang="es-PA" dirty="0" err="1" smtClean="0">
                <a:sym typeface="Symbol" panose="05050102010706020507" pitchFamily="18" charset="2"/>
              </a:rPr>
              <a:t>Diofantino</a:t>
            </a:r>
            <a:r>
              <a:rPr lang="es-PA" dirty="0" smtClean="0">
                <a:sym typeface="Symbol" panose="05050102010706020507" pitchFamily="18" charset="2"/>
              </a:rPr>
              <a:t>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Existen polinomios únicos de grado (n – 1), (z) y (z)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Mediante la matriz de </a:t>
            </a:r>
            <a:r>
              <a:rPr lang="es-PA" dirty="0" err="1" smtClean="0">
                <a:sym typeface="Symbol" panose="05050102010706020507" pitchFamily="18" charset="2"/>
              </a:rPr>
              <a:t>Sylvester</a:t>
            </a:r>
            <a:r>
              <a:rPr lang="es-PA" dirty="0" smtClean="0">
                <a:sym typeface="Symbol" panose="05050102010706020507" pitchFamily="18" charset="2"/>
              </a:rPr>
              <a:t> 2nx2n 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A(z) debe ser </a:t>
            </a:r>
            <a:r>
              <a:rPr lang="es-PA" dirty="0" err="1" smtClean="0">
                <a:sym typeface="Symbol" panose="05050102010706020507" pitchFamily="18" charset="2"/>
              </a:rPr>
              <a:t>mónico</a:t>
            </a:r>
            <a:r>
              <a:rPr lang="es-PA" dirty="0" smtClean="0">
                <a:sym typeface="Symbol" panose="05050102010706020507" pitchFamily="18" charset="2"/>
              </a:rPr>
              <a:t> para usar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224" y="1400176"/>
            <a:ext cx="1657350" cy="866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927" y="1352550"/>
            <a:ext cx="4914900" cy="9620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096" y="3788670"/>
            <a:ext cx="5534025" cy="438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149" y="4301008"/>
            <a:ext cx="3486150" cy="4381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5189" y="4765561"/>
            <a:ext cx="4196232" cy="206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5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Ecuación </a:t>
            </a:r>
            <a:r>
              <a:rPr lang="es-PA" dirty="0" err="1" smtClean="0">
                <a:sym typeface="Symbol" panose="05050102010706020507" pitchFamily="18" charset="2"/>
              </a:rPr>
              <a:t>Diofantina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n = 4 la matriz queda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 no singular si A(z) y B(z) son </a:t>
            </a:r>
            <a:r>
              <a:rPr lang="es-PA" dirty="0" err="1" smtClean="0">
                <a:sym typeface="Symbol" panose="05050102010706020507" pitchFamily="18" charset="2"/>
              </a:rPr>
              <a:t>coprimos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Siendo E (ver derecha)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a_n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b_n</a:t>
            </a:r>
            <a:r>
              <a:rPr lang="es-PA" dirty="0" smtClean="0">
                <a:sym typeface="Symbol" panose="05050102010706020507" pitchFamily="18" charset="2"/>
              </a:rPr>
              <a:t> coeficientes,  la ecuación característica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Ahora definimos estos vectores                                    y estos coeficientes se dan por 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126" y="1310024"/>
            <a:ext cx="2841601" cy="18559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041" y="1310024"/>
            <a:ext cx="2795591" cy="25922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8" y="3387803"/>
            <a:ext cx="4923854" cy="5273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739" y="4005331"/>
            <a:ext cx="930610" cy="114829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732" y="3459205"/>
            <a:ext cx="869192" cy="170361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6573" y="3915178"/>
            <a:ext cx="1021236" cy="34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4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Ejemplo:  Considere A(z) de grado 2 y B(z) de grado 1, D(z) un polinomio de grado 3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encontrar los polinomios únicos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ecuación (z) = 0*z +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1 y (z) = 0*z + 1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ecuación que define el polinomio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resolver la ecuación observando tenemos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matriz de </a:t>
            </a:r>
            <a:r>
              <a:rPr lang="es-PA" dirty="0" err="1" smtClean="0">
                <a:sym typeface="Symbol" panose="05050102010706020507" pitchFamily="18" charset="2"/>
              </a:rPr>
              <a:t>Sylvester</a:t>
            </a:r>
            <a:r>
              <a:rPr lang="es-PA" dirty="0" smtClean="0">
                <a:sym typeface="Symbol" panose="05050102010706020507" pitchFamily="18" charset="2"/>
              </a:rPr>
              <a:t> se escribe                                              y su inversa es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D(z) = z^3 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Y M es                  finalmente                          M es 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78" y="5768268"/>
            <a:ext cx="1021236" cy="3495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033" y="1755020"/>
            <a:ext cx="1650355" cy="8449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713" y="1841731"/>
            <a:ext cx="3400425" cy="4857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431" y="2707564"/>
            <a:ext cx="4840555" cy="38819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9136" y="3566947"/>
            <a:ext cx="2407410" cy="5356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6710" y="3566947"/>
            <a:ext cx="2609850" cy="14763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53" y="5260737"/>
            <a:ext cx="3641036" cy="33904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2287" y="4873662"/>
            <a:ext cx="3133725" cy="11049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1976" y="5258208"/>
            <a:ext cx="1206455" cy="99864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0824" y="5599781"/>
            <a:ext cx="8572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6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Ejemplo:  Considere A(z) de grado 2 y B(z) de grado 1, D(z) un polinomio de grado 3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Entonces la ecuación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Que es representada por                                                                         para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Nos queda: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Finalmente note que nuestra ecuación final  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908" y="1810982"/>
            <a:ext cx="1650355" cy="8449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913" y="1810982"/>
            <a:ext cx="3400425" cy="4857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541" y="2282561"/>
            <a:ext cx="4840555" cy="38819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8734" y="1787635"/>
            <a:ext cx="857250" cy="11144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111" y="2707649"/>
            <a:ext cx="5629275" cy="4381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111" y="3179142"/>
            <a:ext cx="3486150" cy="8286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5982" y="3205606"/>
            <a:ext cx="4573375" cy="13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1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Ancho de Pulso Finito</a:t>
            </a:r>
          </a:p>
          <a:p>
            <a:endParaRPr lang="es-PA" dirty="0"/>
          </a:p>
          <a:p>
            <a:r>
              <a:rPr lang="es-PA" dirty="0" smtClean="0"/>
              <a:t>a) Representación Simbólica</a:t>
            </a:r>
          </a:p>
          <a:p>
            <a:r>
              <a:rPr lang="es-PA" dirty="0" smtClean="0"/>
              <a:t>b) Diagrama de Bloques</a:t>
            </a:r>
          </a:p>
          <a:p>
            <a:r>
              <a:rPr lang="es-PA" dirty="0" smtClean="0"/>
              <a:t>c) Operación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929" y="1409854"/>
            <a:ext cx="4945063" cy="1114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463" y="2638862"/>
            <a:ext cx="6112170" cy="39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Ahora diseñaremos un sistema de regulación mediante ecuaciones </a:t>
            </a:r>
            <a:r>
              <a:rPr lang="es-PA" dirty="0" err="1" smtClean="0">
                <a:sym typeface="Symbol" panose="05050102010706020507" pitchFamily="18" charset="2"/>
              </a:rPr>
              <a:t>polinomiales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Planta completamente observable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= 0.2seg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polos de lazo cerrado son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 una ecuación de error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un regulador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Lo anterior es bajo el enfoque de ubicación de polos y ceros, ahora lo haremos con polinomios y la ecuación </a:t>
            </a:r>
            <a:r>
              <a:rPr lang="es-PA" dirty="0" err="1" smtClean="0">
                <a:sym typeface="Symbol" panose="05050102010706020507" pitchFamily="18" charset="2"/>
              </a:rPr>
              <a:t>Diofantina</a:t>
            </a:r>
            <a:r>
              <a:rPr lang="es-PA" dirty="0" smtClean="0">
                <a:sym typeface="Symbol" panose="05050102010706020507" pitchFamily="18" charset="2"/>
              </a:rPr>
              <a:t>  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227" y="1842778"/>
            <a:ext cx="3103808" cy="164942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207" y="1842778"/>
            <a:ext cx="3725696" cy="271634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73" y="3039025"/>
            <a:ext cx="2962275" cy="32385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9337" y="3598572"/>
            <a:ext cx="790575" cy="3048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9412" y="3968651"/>
            <a:ext cx="20478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3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Resolviendo el sistema tenemos que la ecuación A(z)/B(z)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A(z) es de grado 2, la función de transferencia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 polos de lazo cerrado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ecuación característica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polinomio observador de orden mínimo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resolver la ecuación </a:t>
            </a:r>
            <a:r>
              <a:rPr lang="es-PA" dirty="0" err="1" smtClean="0">
                <a:sym typeface="Symbol" panose="05050102010706020507" pitchFamily="18" charset="2"/>
              </a:rPr>
              <a:t>Diofantina</a:t>
            </a:r>
            <a:r>
              <a:rPr lang="es-PA" dirty="0" smtClean="0">
                <a:sym typeface="Symbol" panose="05050102010706020507" pitchFamily="18" charset="2"/>
              </a:rPr>
              <a:t> se tiene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Siendo   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sistema de lazo cerrado se puede volver a dibujar como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Siendo                            y coeficientes 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268" y="1943101"/>
            <a:ext cx="3103808" cy="164942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972" y="2743742"/>
            <a:ext cx="2962275" cy="3238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262" y="1299853"/>
            <a:ext cx="2362200" cy="5429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556" y="2200896"/>
            <a:ext cx="4571642" cy="5354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8793" y="3122255"/>
            <a:ext cx="3180345" cy="52856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9722" y="3650819"/>
            <a:ext cx="771525" cy="2762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335" y="4009287"/>
            <a:ext cx="3476625" cy="3333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3292" y="4397599"/>
            <a:ext cx="5391150" cy="3810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2917" y="4588099"/>
            <a:ext cx="3827158" cy="166976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0641" y="5331786"/>
            <a:ext cx="1781175" cy="67627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37552" y="5345426"/>
            <a:ext cx="3761749" cy="2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2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Utilizando la ecuación de </a:t>
            </a:r>
            <a:r>
              <a:rPr lang="es-PA" dirty="0" err="1" smtClean="0">
                <a:sym typeface="Symbol" panose="05050102010706020507" pitchFamily="18" charset="2"/>
              </a:rPr>
              <a:t>Sylvester</a:t>
            </a:r>
            <a:r>
              <a:rPr lang="es-PA" dirty="0" smtClean="0">
                <a:sym typeface="Symbol" panose="05050102010706020507" pitchFamily="18" charset="2"/>
              </a:rPr>
              <a:t>                                    y su inversa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polinomios son de grado n – 1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2 – 1 = 1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Las matrices D y M son respectivamente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Donde M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Por lo tanto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Determinando                                           y el regulador como 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09" y="1400176"/>
            <a:ext cx="2333625" cy="10287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953" y="1362076"/>
            <a:ext cx="3276600" cy="10668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356" y="2298812"/>
            <a:ext cx="1409700" cy="69532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294" y="2849786"/>
            <a:ext cx="2924175" cy="103822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1621" y="3926111"/>
            <a:ext cx="5362575" cy="110490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7"/>
          <a:srcRect b="25731"/>
          <a:stretch/>
        </p:blipFill>
        <p:spPr>
          <a:xfrm>
            <a:off x="2082007" y="5244185"/>
            <a:ext cx="3952875" cy="27588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5033" y="5716812"/>
            <a:ext cx="2428875" cy="714375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4186" y="5520073"/>
            <a:ext cx="2637621" cy="76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Enfoque de Ecuaciones </a:t>
            </a:r>
            <a:r>
              <a:rPr lang="es-PA" dirty="0" err="1" smtClean="0">
                <a:sym typeface="Symbol" panose="05050102010706020507" pitchFamily="18" charset="2"/>
              </a:rPr>
              <a:t>Polinomiales</a:t>
            </a:r>
            <a:r>
              <a:rPr lang="es-PA" dirty="0" smtClean="0">
                <a:sym typeface="Symbol" panose="05050102010706020507" pitchFamily="18" charset="2"/>
              </a:rPr>
              <a:t> para aproximación de diseño de sistema de control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Del ejemplo anterior vimos que para un sistema de lazo cerrado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encontrar un polinomio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Este sistema se puede volver a representar por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función de transferencia de lazo cerrado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sistema es de orden 2n-1 a menos que ocurra…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cancelación, para determinar K0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722" y="1725770"/>
            <a:ext cx="2746532" cy="14681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666" y="2321213"/>
            <a:ext cx="2838450" cy="381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327" y="2769895"/>
            <a:ext cx="3196321" cy="15187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530" y="3567447"/>
            <a:ext cx="2152431" cy="172194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025" y="4973321"/>
            <a:ext cx="3362325" cy="17049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7823" y="5501958"/>
            <a:ext cx="14192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Ejemplo:  Para el sistema de regulación de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función de transferencia de pulso es de: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Dando K0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Notar que es un sistema de 3er orden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676" y="1400176"/>
            <a:ext cx="3208647" cy="160060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150" y="1400176"/>
            <a:ext cx="1895475" cy="17907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677" y="2200476"/>
            <a:ext cx="2571750" cy="5334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0426" y="3000777"/>
            <a:ext cx="29718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5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Ahora considere el siguiente sistema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resultado de diagrama de bloques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este sistema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Simplificando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función de transferencia de pulso de la planta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sustituimos las ecuaciones anteriores 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como                                           obtenemos     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111" y="1400176"/>
            <a:ext cx="4293226" cy="16209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74" y="2247902"/>
            <a:ext cx="4343400" cy="5524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965" y="2800352"/>
            <a:ext cx="2914650" cy="495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821" y="3373664"/>
            <a:ext cx="1600200" cy="6953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9097" y="4257676"/>
            <a:ext cx="2943225" cy="5715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7511" y="4910138"/>
            <a:ext cx="2828925" cy="3333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4882" y="4839205"/>
            <a:ext cx="25527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6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Ejemplo:  El sistema de control está basado en esta figura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Tiene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= 0.2 y polos ubicados en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polinomio mínimo deseado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polinomio característico deseado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el polinomio observador de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Primero resolvemos la ecuación </a:t>
            </a:r>
            <a:r>
              <a:rPr lang="es-PA" dirty="0" err="1" smtClean="0">
                <a:sym typeface="Symbol" panose="05050102010706020507" pitchFamily="18" charset="2"/>
              </a:rPr>
              <a:t>Doifantina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 obtiene entonces                       la F.T. de L.C.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Así podemos entonces determinar K0 como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Entonces la función de transferencia…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de lazo es 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363" y="1400176"/>
            <a:ext cx="4293226" cy="162091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032" y="838201"/>
            <a:ext cx="1600200" cy="5619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769" y="1962151"/>
            <a:ext cx="2638425" cy="2286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632" y="2329734"/>
            <a:ext cx="695325" cy="2667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302" y="2619978"/>
            <a:ext cx="3000375" cy="5619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1207" y="3158409"/>
            <a:ext cx="704850" cy="33337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6729" y="3621710"/>
            <a:ext cx="2647950" cy="33337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882" y="4045308"/>
            <a:ext cx="4095750" cy="27622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8147" y="4465279"/>
            <a:ext cx="1400175" cy="52387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8687" y="3167062"/>
            <a:ext cx="2714625" cy="523875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1402" y="4394842"/>
            <a:ext cx="2714625" cy="523875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5999" y="4984392"/>
            <a:ext cx="3400425" cy="12954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95230" y="4990733"/>
            <a:ext cx="600075" cy="3429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48582" y="5718890"/>
            <a:ext cx="19526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0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Podemos entonces observar que para el sistema de segundo orden 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… de lazo es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error de lazo estable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De estos dos últimos casos, este, para ambas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Respuestas tiene un error de estado estable…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de 10% menor. 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869" y="1400176"/>
            <a:ext cx="1952625" cy="5429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805" y="2011132"/>
            <a:ext cx="3009572" cy="23894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43" y="2011132"/>
            <a:ext cx="1800225" cy="22193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971" y="2756952"/>
            <a:ext cx="3629025" cy="7715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5805" y="4468581"/>
            <a:ext cx="2966967" cy="23209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6723" y="4468581"/>
            <a:ext cx="19240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Diseño de sistema de control mediante la igualación a un modelo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no lo notó, el término F(z) se cancela para el caso anterior.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Ahora suponga la ecuación de la planta como: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Que                                incluye un polinomio H1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la ecuación anterior y la ganancia                                      se obtiene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sistema se puede comparar contra un modelo siendo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vemos, se puede diseñar el sistema en base 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a ecuaciones </a:t>
            </a:r>
            <a:r>
              <a:rPr lang="es-PA" dirty="0" err="1" smtClean="0">
                <a:sym typeface="Symbol" panose="05050102010706020507" pitchFamily="18" charset="2"/>
              </a:rPr>
              <a:t>polinomiales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declarar un sistema de este tipo se especifica como se declara en la siguiente filmina  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580" y="2259035"/>
            <a:ext cx="1590675" cy="7429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400" y="2662842"/>
            <a:ext cx="2047875" cy="4762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651" y="3079929"/>
            <a:ext cx="2524175" cy="51293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597" y="3065172"/>
            <a:ext cx="2825080" cy="52769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933" y="3644036"/>
            <a:ext cx="23907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1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Ahora, basándonos en el sistema de control siguiente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Nuevamente tratamos de resolver la ecuación…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</a:t>
            </a:r>
            <a:r>
              <a:rPr lang="es-PA" dirty="0" err="1" smtClean="0">
                <a:sym typeface="Symbol" panose="05050102010706020507" pitchFamily="18" charset="2"/>
              </a:rPr>
              <a:t>Diofantina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Resolvinedo</a:t>
            </a:r>
            <a:r>
              <a:rPr lang="es-PA" dirty="0" smtClean="0">
                <a:sym typeface="Symbol" panose="05050102010706020507" pitchFamily="18" charset="2"/>
              </a:rPr>
              <a:t> el diagrama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 bien tenemos                                              ya que                         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Y                                                esto da como resultado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entonces                                              o lo mismo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Por lo que                                      y                                                     que al final 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169" y="1510623"/>
            <a:ext cx="4715706" cy="16612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154" y="2218254"/>
            <a:ext cx="3791554" cy="4378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339" y="3097899"/>
            <a:ext cx="4603123" cy="62268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162" y="3856753"/>
            <a:ext cx="3006905" cy="57274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6740" y="3908269"/>
            <a:ext cx="1686413" cy="57274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685" y="4672258"/>
            <a:ext cx="3105887" cy="5251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4710" y="4749733"/>
            <a:ext cx="4938243" cy="57562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0939" y="5215459"/>
            <a:ext cx="3089254" cy="52598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9946" y="5340726"/>
            <a:ext cx="4141170" cy="50669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44319" y="6105691"/>
            <a:ext cx="2333625" cy="42862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57524" y="6001357"/>
            <a:ext cx="3535868" cy="63600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68223" y="5942034"/>
            <a:ext cx="20288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8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Como p(t) es una función periódica se puede representar en serie de Fourier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Como p(t) = 1 para 0 &lt;= t &lt;= p y 0 para el </a:t>
            </a:r>
            <a:r>
              <a:rPr lang="es-PA" dirty="0" err="1" smtClean="0"/>
              <a:t>restod</a:t>
            </a:r>
            <a:r>
              <a:rPr lang="es-PA" dirty="0" smtClean="0"/>
              <a:t> el período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097" y="2692326"/>
            <a:ext cx="2762932" cy="1122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497" y="4376174"/>
            <a:ext cx="3408816" cy="24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8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Como comentarios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que </a:t>
            </a:r>
            <a:r>
              <a:rPr lang="es-PA" dirty="0" err="1" smtClean="0">
                <a:sym typeface="Symbol" panose="05050102010706020507" pitchFamily="18" charset="2"/>
              </a:rPr>
              <a:t>G_modelo</a:t>
            </a:r>
            <a:r>
              <a:rPr lang="es-PA" dirty="0" smtClean="0">
                <a:sym typeface="Symbol" panose="05050102010706020507" pitchFamily="18" charset="2"/>
              </a:rPr>
              <a:t>*H1(z) sea realizable su grado de numerador debe ser menor al de su denominador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polinomio B(z) debe ser estable.  La cancelación la realiza Y(z)/V(z). Al no ser B(z) estable causa una respuesta Y(z)/V(z) inestable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2145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Considerar la siguiente planta                                            y considere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= 1s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desea desarrollar para que entonces el sistema de lazo cerrado sea 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Que es la función de transferencia de pulso de modelo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Bajo la configuración dada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la función es de orden 2 se escoge un polinomio orden 1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H1 se </a:t>
            </a:r>
            <a:r>
              <a:rPr lang="es-PA" dirty="0" err="1" smtClean="0">
                <a:sym typeface="Symbol" panose="05050102010706020507" pitchFamily="18" charset="2"/>
              </a:rPr>
              <a:t>ecoge</a:t>
            </a:r>
            <a:r>
              <a:rPr lang="es-PA" dirty="0" smtClean="0">
                <a:sym typeface="Symbol" panose="05050102010706020507" pitchFamily="18" charset="2"/>
              </a:rPr>
              <a:t> arbitrariamente siendo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entonces H(z) como                                                                         y escogemos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consiguiente                                                                                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por lo tanto 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722" y="1236304"/>
            <a:ext cx="2819400" cy="676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0410" y="1724294"/>
            <a:ext cx="2667000" cy="7048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391" y="2593016"/>
            <a:ext cx="2914650" cy="581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1562" y="3124810"/>
            <a:ext cx="3067050" cy="8477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122" y="3254764"/>
            <a:ext cx="4000500" cy="7143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2395" y="3990378"/>
            <a:ext cx="1762125" cy="3429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2863" y="4810522"/>
            <a:ext cx="4905375" cy="3905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5385" y="4867672"/>
            <a:ext cx="962025" cy="3333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5755" y="5201047"/>
            <a:ext cx="5398663" cy="64969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0129" y="5785869"/>
            <a:ext cx="55435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5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 ecuación </a:t>
            </a:r>
            <a:r>
              <a:rPr lang="es-PA" dirty="0" err="1" smtClean="0">
                <a:sym typeface="Symbol" panose="05050102010706020507" pitchFamily="18" charset="2"/>
              </a:rPr>
              <a:t>Diofantina</a:t>
            </a:r>
            <a:r>
              <a:rPr lang="es-PA" dirty="0" smtClean="0">
                <a:sym typeface="Symbol" panose="05050102010706020507" pitchFamily="18" charset="2"/>
              </a:rPr>
              <a:t>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 bien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matriz de </a:t>
            </a:r>
            <a:r>
              <a:rPr lang="es-PA" dirty="0" err="1" smtClean="0">
                <a:sym typeface="Symbol" panose="05050102010706020507" pitchFamily="18" charset="2"/>
              </a:rPr>
              <a:t>Sylvestre</a:t>
            </a:r>
            <a:r>
              <a:rPr lang="es-PA" dirty="0" smtClean="0">
                <a:sym typeface="Symbol" panose="05050102010706020507" pitchFamily="18" charset="2"/>
              </a:rPr>
              <a:t> de 4x4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Y su inversa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Esto define D                                                         y M  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562" y="1396521"/>
            <a:ext cx="3848100" cy="4000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607" y="1796571"/>
            <a:ext cx="8210550" cy="78105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449" y="2671762"/>
            <a:ext cx="6448425" cy="145732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917" y="4129087"/>
            <a:ext cx="4714875" cy="113347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2182" y="5312501"/>
            <a:ext cx="3733800" cy="131445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9965" y="5333998"/>
            <a:ext cx="25527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1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Por lo tanto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Utilzando</a:t>
            </a:r>
            <a:r>
              <a:rPr lang="es-PA" dirty="0" smtClean="0">
                <a:sym typeface="Symbol" panose="05050102010706020507" pitchFamily="18" charset="2"/>
              </a:rPr>
              <a:t> estos polinomios entonces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Y ya que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función de transferencia es    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882" y="1400176"/>
            <a:ext cx="3810000" cy="76200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897" y="2259907"/>
            <a:ext cx="4257675" cy="638175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707" y="3013422"/>
            <a:ext cx="4067175" cy="733425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134" y="3899297"/>
            <a:ext cx="2895600" cy="6096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90" y="4582028"/>
            <a:ext cx="5424968" cy="1645551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4783" y="4651657"/>
            <a:ext cx="5905500" cy="904875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5934" y="5725700"/>
            <a:ext cx="36861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9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Observamos entonces que                                                     es la función de transferencia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Pero que la ecuación completa es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Respuestas a impulsos de entrada…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561" y="1400176"/>
            <a:ext cx="3305175" cy="704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865" y="2232608"/>
            <a:ext cx="6619875" cy="6381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90" y="3889406"/>
            <a:ext cx="3321403" cy="296147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293" y="3910752"/>
            <a:ext cx="3275280" cy="296334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418" y="3444027"/>
            <a:ext cx="22955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7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Tenemos entonces la cancelación de polos y ceros críticos con z = 1 de la ecuación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Nunca hay cancelaciones de polos y ceros inestables, siempre el sistema es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no se desea error en estado estable hay que cambiar el modelo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este caso el MP es 45% a entrada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y se reduce en rampa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Y(z)/V(z) no es modificado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432" y="1799621"/>
            <a:ext cx="6438900" cy="6572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669" y="3001582"/>
            <a:ext cx="1981200" cy="6572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345" y="4139003"/>
            <a:ext cx="3069187" cy="258517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105" y="4129088"/>
            <a:ext cx="2965820" cy="259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6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 smtClean="0"/>
              <a:t>7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46615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Funciones de Transferencia en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Ahora aplicaremos las funciones de transferencia a sistemas muestreados en el tiempo (1 – </a:t>
            </a:r>
            <a:r>
              <a:rPr lang="es-PA" dirty="0" err="1" smtClean="0"/>
              <a:t>Sist</a:t>
            </a:r>
            <a:r>
              <a:rPr lang="es-PA" dirty="0" smtClean="0"/>
              <a:t> Continuo, 2 – Sistema muestreado, 3 – </a:t>
            </a:r>
            <a:r>
              <a:rPr lang="es-PA" dirty="0" err="1" smtClean="0"/>
              <a:t>muetreado</a:t>
            </a:r>
            <a:r>
              <a:rPr lang="es-PA" dirty="0" smtClean="0"/>
              <a:t> </a:t>
            </a:r>
            <a:r>
              <a:rPr lang="es-PA" dirty="0" err="1" smtClean="0"/>
              <a:t>Ent</a:t>
            </a:r>
            <a:r>
              <a:rPr lang="es-PA" dirty="0" smtClean="0"/>
              <a:t>. y Sal.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009" y="2804054"/>
            <a:ext cx="36957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1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Derivación de la función de transferencia de pulso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Supongamos que tenemos esta señal muestreada (</a:t>
            </a:r>
            <a:r>
              <a:rPr lang="es-PA" dirty="0" err="1" smtClean="0"/>
              <a:t>fig</a:t>
            </a:r>
            <a:r>
              <a:rPr lang="es-PA" dirty="0" smtClean="0"/>
              <a:t> anterior):</a:t>
            </a:r>
          </a:p>
          <a:p>
            <a:r>
              <a:rPr lang="es-PA" dirty="0" smtClean="0"/>
              <a:t>Si tenemos la salida c(t) que depende del controlador g(t)</a:t>
            </a:r>
          </a:p>
          <a:p>
            <a:endParaRPr lang="es-PA" dirty="0"/>
          </a:p>
          <a:p>
            <a:r>
              <a:rPr lang="es-PA" dirty="0" smtClean="0"/>
              <a:t>Podemos transformar esto a:</a:t>
            </a:r>
          </a:p>
          <a:p>
            <a:endParaRPr lang="es-PA" dirty="0"/>
          </a:p>
          <a:p>
            <a:r>
              <a:rPr lang="es-PA" dirty="0" smtClean="0"/>
              <a:t>Sustituimos t = </a:t>
            </a:r>
            <a:r>
              <a:rPr lang="es-PA" dirty="0" err="1" smtClean="0"/>
              <a:t>kT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Sustituyendo entonces c(</a:t>
            </a:r>
            <a:r>
              <a:rPr lang="es-PA" dirty="0" err="1" smtClean="0"/>
              <a:t>Kt</a:t>
            </a:r>
            <a:r>
              <a:rPr lang="es-PA" dirty="0" smtClean="0"/>
              <a:t>) en la ecuación C(z)… </a:t>
            </a:r>
          </a:p>
          <a:p>
            <a:r>
              <a:rPr lang="es-PA" dirty="0" smtClean="0"/>
              <a:t>Sustituyendo para simplificar el termino k – n = m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982" y="1574147"/>
            <a:ext cx="2333625" cy="733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37652" b="40594"/>
          <a:stretch/>
        </p:blipFill>
        <p:spPr>
          <a:xfrm>
            <a:off x="8350944" y="685021"/>
            <a:ext cx="3695700" cy="6568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420" y="2389139"/>
            <a:ext cx="2105025" cy="704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265" y="2992594"/>
            <a:ext cx="1885950" cy="6667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614" y="3812925"/>
            <a:ext cx="2581275" cy="6667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264" y="4636327"/>
            <a:ext cx="2924175" cy="6762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9151" y="5412616"/>
            <a:ext cx="32004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6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Derivación de la función de transferencia de pulso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Limite inferior = m + n. </a:t>
            </a:r>
            <a:r>
              <a:rPr lang="es-PA" dirty="0"/>
              <a:t> </a:t>
            </a:r>
            <a:r>
              <a:rPr lang="es-PA" dirty="0" smtClean="0"/>
              <a:t>Para m valores en donde n &gt; 0</a:t>
            </a:r>
          </a:p>
          <a:p>
            <a:endParaRPr lang="es-PA" dirty="0" smtClean="0"/>
          </a:p>
          <a:p>
            <a:r>
              <a:rPr lang="es-PA" dirty="0" smtClean="0"/>
              <a:t>Por consiguiente g(</a:t>
            </a:r>
            <a:r>
              <a:rPr lang="es-PA" dirty="0" err="1" smtClean="0"/>
              <a:t>mT</a:t>
            </a:r>
            <a:r>
              <a:rPr lang="es-PA" dirty="0" smtClean="0"/>
              <a:t>) = 0 y también es 0 para g(t) = 0 en t &lt; 0</a:t>
            </a:r>
          </a:p>
          <a:p>
            <a:endParaRPr lang="es-PA" dirty="0" smtClean="0"/>
          </a:p>
          <a:p>
            <a:r>
              <a:rPr lang="es-PA" dirty="0" smtClean="0"/>
              <a:t>Por consiguiente n = 0 es su límite.</a:t>
            </a:r>
          </a:p>
          <a:p>
            <a:endParaRPr lang="es-PA" dirty="0" smtClean="0"/>
          </a:p>
          <a:p>
            <a:r>
              <a:rPr lang="es-PA" dirty="0" smtClean="0"/>
              <a:t>Aplicando transformada z tenemos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37652" b="40594"/>
          <a:stretch/>
        </p:blipFill>
        <p:spPr>
          <a:xfrm>
            <a:off x="8350944" y="685021"/>
            <a:ext cx="3695700" cy="65682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33" y="5149154"/>
            <a:ext cx="38290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3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err="1" smtClean="0"/>
              <a:t>Cn</a:t>
            </a:r>
            <a:r>
              <a:rPr lang="es-PA" dirty="0" smtClean="0"/>
              <a:t> puede ser reordenado como: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Así f*p(t) es </a:t>
            </a:r>
            <a:r>
              <a:rPr lang="es-PA" dirty="0" err="1" smtClean="0"/>
              <a:t>períodica</a:t>
            </a:r>
            <a:r>
              <a:rPr lang="es-PA" dirty="0" smtClean="0"/>
              <a:t> y escrita como: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914" y="2207845"/>
            <a:ext cx="4238420" cy="2091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697" y="4357825"/>
            <a:ext cx="5773478" cy="22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3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Ejemplo de función de transferencia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Encuentre la transformada z de: G1(s) = (s + 2)/(s + 1) con una función de retención de orden cero.  Encuentre G(Z) para T = 0.5 </a:t>
            </a:r>
            <a:r>
              <a:rPr lang="es-PA" dirty="0" err="1" smtClean="0"/>
              <a:t>seg</a:t>
            </a:r>
            <a:r>
              <a:rPr lang="es-PA" dirty="0" smtClean="0"/>
              <a:t>.</a:t>
            </a:r>
          </a:p>
          <a:p>
            <a:r>
              <a:rPr lang="es-PA" dirty="0" smtClean="0"/>
              <a:t>La función general de transferencia queda:</a:t>
            </a:r>
          </a:p>
          <a:p>
            <a:endParaRPr lang="es-PA" dirty="0"/>
          </a:p>
          <a:p>
            <a:r>
              <a:rPr lang="es-PA" dirty="0" smtClean="0"/>
              <a:t>Podemos aplicar transformada z de s como sigue:</a:t>
            </a:r>
          </a:p>
          <a:p>
            <a:r>
              <a:rPr lang="es-PA" dirty="0" smtClean="0"/>
              <a:t>Aplicamos transformada z:</a:t>
            </a:r>
          </a:p>
          <a:p>
            <a:endParaRPr lang="es-PA" dirty="0" smtClean="0"/>
          </a:p>
          <a:p>
            <a:r>
              <a:rPr lang="es-PA" dirty="0" smtClean="0"/>
              <a:t>Realizando fracciones parciales:</a:t>
            </a:r>
          </a:p>
          <a:p>
            <a:r>
              <a:rPr lang="es-PA" dirty="0" smtClean="0"/>
              <a:t>Aplicando </a:t>
            </a:r>
            <a:r>
              <a:rPr lang="es-PA" dirty="0" err="1" smtClean="0"/>
              <a:t>transf</a:t>
            </a:r>
            <a:r>
              <a:rPr lang="es-PA" dirty="0" smtClean="0"/>
              <a:t>. Z de s: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37652" b="40594"/>
          <a:stretch/>
        </p:blipFill>
        <p:spPr>
          <a:xfrm>
            <a:off x="8202984" y="903666"/>
            <a:ext cx="3695700" cy="6568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48" y="2511763"/>
            <a:ext cx="1828800" cy="5619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318" y="3297855"/>
            <a:ext cx="1990725" cy="581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072" y="3908593"/>
            <a:ext cx="3495675" cy="7524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814" y="4745572"/>
            <a:ext cx="3876675" cy="5619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402" y="4421722"/>
            <a:ext cx="1552575" cy="8858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1464" y="5309861"/>
            <a:ext cx="17907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Ejemplo de función de transferencia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Sustituyendo T = 0.5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Sustituyendo finalmente: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618" y="1219201"/>
            <a:ext cx="1790700" cy="5810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1809751"/>
            <a:ext cx="4543425" cy="6000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639" y="3631056"/>
            <a:ext cx="4247816" cy="106195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834" y="2652993"/>
            <a:ext cx="34480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0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5919163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El objetivo es unir lo aprendido en sus clases de:</a:t>
            </a:r>
          </a:p>
          <a:p>
            <a:pPr lvl="1"/>
            <a:r>
              <a:rPr lang="es-PA" dirty="0" smtClean="0"/>
              <a:t>Transformadas de Laplace</a:t>
            </a:r>
          </a:p>
          <a:p>
            <a:pPr lvl="1"/>
            <a:r>
              <a:rPr lang="es-PA" dirty="0" smtClean="0"/>
              <a:t>Reducción de bloques</a:t>
            </a:r>
          </a:p>
          <a:p>
            <a:pPr lvl="1"/>
            <a:r>
              <a:rPr lang="es-PA" dirty="0" smtClean="0"/>
              <a:t>Transformada z</a:t>
            </a:r>
          </a:p>
          <a:p>
            <a:r>
              <a:rPr lang="es-PA" dirty="0" smtClean="0"/>
              <a:t>Para encontrar la función de lazo cerrado que gobierna un computador</a:t>
            </a:r>
          </a:p>
          <a:p>
            <a:r>
              <a:rPr lang="es-PA" dirty="0" smtClean="0"/>
              <a:t>Notar que Z[G(s)] es diferente a G(Z) que denota la transformada 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795" y="2229118"/>
            <a:ext cx="55340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0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1009269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Encontrar la reducción de diagrama de bloques del siguiente sistema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36" y="2419215"/>
            <a:ext cx="5343525" cy="42862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636" y="2419215"/>
            <a:ext cx="2876550" cy="14573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636" y="4225075"/>
            <a:ext cx="48006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6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Obtener la función de transferencia de pulsos (para T = 1)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s-P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Resolviendo por fracciones parciales</a:t>
                </a:r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77" t="-65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16" y="2198699"/>
            <a:ext cx="10075292" cy="22732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410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d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−1−1+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:pPr marL="0" indent="0" algn="just">
                  <a:buNone/>
                </a:pPr>
                <a:r>
                  <a:rPr lang="es-PA" dirty="0" smtClean="0"/>
                  <a:t>Como T = 1, 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 =k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   para k = 1,2,3…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s-PA" b="0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/>
              </a:p>
              <a:p>
                <a:pPr algn="just"/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609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27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Resuelva el mismo sistema anterior </a:t>
                </a:r>
                <a:r>
                  <a:rPr lang="es-PA" dirty="0"/>
                  <a:t>para adquirir </a:t>
                </a:r>
                <a:r>
                  <a:rPr lang="es-PA" dirty="0" smtClean="0"/>
                  <a:t>“c(t)” para entrada escalón.  </a:t>
                </a:r>
              </a:p>
              <a:p>
                <a:r>
                  <a:rPr lang="es-PA" dirty="0" smtClean="0"/>
                  <a:t>De lo anterior tenemos…</a:t>
                </a:r>
              </a:p>
              <a:p>
                <a:pPr algn="just"/>
                <a:r>
                  <a:rPr lang="es-PA" b="0" dirty="0" smtClean="0"/>
                  <a:t>G(z)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/>
              </a:p>
              <a:p>
                <a:pPr algn="just"/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77" t="-65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16" y="3691241"/>
            <a:ext cx="10075292" cy="22732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075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681196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b="0" dirty="0" smtClean="0"/>
                  <a:t>G(z)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0.386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+0.264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1,386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+0.38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Para una entrada </a:t>
                </a:r>
                <a:r>
                  <a:rPr lang="es-PA" dirty="0" err="1" smtClean="0"/>
                  <a:t>esclón</a:t>
                </a:r>
                <a:r>
                  <a:rPr lang="es-PA" dirty="0" smtClean="0"/>
                  <a:t> unitario R(z) = z / (z - 1)</a:t>
                </a:r>
                <a:endParaRPr lang="es-PA" dirty="0"/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C(</a:t>
                </a:r>
                <a:r>
                  <a:rPr lang="es-PA" dirty="0"/>
                  <a:t>z)</a:t>
                </a:r>
                <a:r>
                  <a:rPr lang="es-PA" dirty="0" smtClean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A" dirty="0" smtClean="0"/>
                  <a:t>*R(z)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0.386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+0.2649)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−1,386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+0.386)(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0.386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+0.2649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632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632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0.368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+0.264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+1.632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−0.632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 dirty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0.368</m:t>
                    </m:r>
                    <m:sSup>
                      <m:sSup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0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+1.4</m:t>
                    </m:r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+1.4</m:t>
                    </m:r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s-PA" dirty="0" smtClean="0"/>
                  <a:t>+…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681196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358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contenido 8"/>
          <p:cNvSpPr txBox="1">
            <a:spLocks/>
          </p:cNvSpPr>
          <p:nvPr/>
        </p:nvSpPr>
        <p:spPr>
          <a:xfrm>
            <a:off x="7143750" y="1828800"/>
            <a:ext cx="4610100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c(0)=0</a:t>
            </a:r>
          </a:p>
          <a:p>
            <a:pPr algn="just"/>
            <a:r>
              <a:rPr lang="es-PA" dirty="0" smtClean="0"/>
              <a:t>c(1)=0.368</a:t>
            </a:r>
          </a:p>
          <a:p>
            <a:pPr algn="just"/>
            <a:r>
              <a:rPr lang="es-PA" dirty="0" smtClean="0"/>
              <a:t>c(2)=1</a:t>
            </a:r>
          </a:p>
          <a:p>
            <a:pPr algn="just"/>
            <a:r>
              <a:rPr lang="es-PA" dirty="0"/>
              <a:t>c</a:t>
            </a:r>
            <a:r>
              <a:rPr lang="es-PA" dirty="0" smtClean="0"/>
              <a:t>(3)=1.4</a:t>
            </a:r>
          </a:p>
          <a:p>
            <a:pPr algn="just"/>
            <a:r>
              <a:rPr lang="es-PA" dirty="0" smtClean="0"/>
              <a:t>c(4)=</a:t>
            </a:r>
            <a:r>
              <a:rPr lang="es-PA" dirty="0"/>
              <a:t>1.4</a:t>
            </a:r>
          </a:p>
          <a:p>
            <a:pPr algn="just"/>
            <a:r>
              <a:rPr lang="es-PA" dirty="0" smtClean="0"/>
              <a:t>c(5)=1.147</a:t>
            </a:r>
            <a:endParaRPr lang="es-PA" dirty="0"/>
          </a:p>
          <a:p>
            <a:pPr algn="just"/>
            <a:r>
              <a:rPr lang="es-PA" dirty="0"/>
              <a:t>c(3</a:t>
            </a:r>
            <a:r>
              <a:rPr lang="es-PA" dirty="0" smtClean="0"/>
              <a:t>)=0.895</a:t>
            </a:r>
            <a:endParaRPr lang="es-PA" dirty="0"/>
          </a:p>
          <a:p>
            <a:pPr algn="just"/>
            <a:r>
              <a:rPr lang="es-PA" dirty="0"/>
              <a:t>c(3</a:t>
            </a:r>
            <a:r>
              <a:rPr lang="es-PA" dirty="0" smtClean="0"/>
              <a:t>)=0.802</a:t>
            </a:r>
            <a:endParaRPr lang="es-PA" dirty="0"/>
          </a:p>
          <a:p>
            <a:pPr algn="just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4783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Transformación del Semiplano </a:t>
            </a:r>
            <a:r>
              <a:rPr lang="es-PA" dirty="0" err="1" smtClean="0"/>
              <a:t>Izq</a:t>
            </a:r>
            <a:r>
              <a:rPr lang="es-PA" dirty="0" smtClean="0"/>
              <a:t> S a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Un sistema es estable si la función de transferencia tiene ubicación en el semiplano izquierdo de s</a:t>
            </a:r>
          </a:p>
          <a:p>
            <a:pPr algn="just"/>
            <a:r>
              <a:rPr lang="es-PA" dirty="0" smtClean="0"/>
              <a:t>Del plano s a Z son cálculos basados en el origen</a:t>
            </a:r>
          </a:p>
          <a:p>
            <a:pPr algn="just"/>
            <a:r>
              <a:rPr lang="es-PA" dirty="0" smtClean="0"/>
              <a:t>Si…                  y </a:t>
            </a:r>
          </a:p>
          <a:p>
            <a:pPr algn="just"/>
            <a:r>
              <a:rPr lang="es-PA" dirty="0" smtClean="0"/>
              <a:t>Entonces…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8" y="2990850"/>
            <a:ext cx="808892" cy="4381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518" y="2990850"/>
            <a:ext cx="1331975" cy="438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287" y="3514994"/>
            <a:ext cx="3640424" cy="12284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287" y="4983823"/>
            <a:ext cx="2925163" cy="4722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939" y="3209925"/>
            <a:ext cx="49911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2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Puntos del plano donde alfa &gt; 0 serán estarán en la región C.</a:t>
            </a:r>
          </a:p>
          <a:p>
            <a:pPr algn="just"/>
            <a:r>
              <a:rPr lang="es-PA" dirty="0" smtClean="0"/>
              <a:t>Por consiguiente estos puntos caerán fuera del plano z</a:t>
            </a:r>
          </a:p>
          <a:p>
            <a:pPr algn="just"/>
            <a:r>
              <a:rPr lang="es-PA" dirty="0" smtClean="0"/>
              <a:t>Puntos de alfa = 0 caerán en el </a:t>
            </a:r>
            <a:r>
              <a:rPr lang="es-PA" dirty="0" err="1" smtClean="0"/>
              <a:t>borte</a:t>
            </a:r>
            <a:r>
              <a:rPr lang="es-PA" dirty="0" smtClean="0"/>
              <a:t> B con magnitud z = 1</a:t>
            </a:r>
          </a:p>
          <a:p>
            <a:pPr algn="just"/>
            <a:r>
              <a:rPr lang="es-PA" dirty="0" smtClean="0"/>
              <a:t>Puntos con alfa &lt; 1 caerán en A, dentro del círculo</a:t>
            </a:r>
          </a:p>
          <a:p>
            <a:pPr algn="just"/>
            <a:r>
              <a:rPr lang="es-PA" dirty="0" smtClean="0"/>
              <a:t>Las clasificaciones serán</a:t>
            </a:r>
          </a:p>
          <a:p>
            <a:pPr lvl="1" algn="just"/>
            <a:r>
              <a:rPr lang="es-PA" dirty="0" smtClean="0"/>
              <a:t>Inestable para región C</a:t>
            </a:r>
          </a:p>
          <a:p>
            <a:pPr lvl="1" algn="just"/>
            <a:r>
              <a:rPr lang="es-PA" dirty="0" smtClean="0"/>
              <a:t>Marginalmente estable para la región B</a:t>
            </a:r>
          </a:p>
          <a:p>
            <a:pPr lvl="1" algn="just"/>
            <a:r>
              <a:rPr lang="es-PA" dirty="0" smtClean="0"/>
              <a:t>Estable para la región A</a:t>
            </a:r>
          </a:p>
          <a:p>
            <a:pPr lvl="2" algn="just"/>
            <a:r>
              <a:rPr lang="es-PA" dirty="0" err="1" smtClean="0"/>
              <a:t>mag</a:t>
            </a:r>
            <a:r>
              <a:rPr lang="es-PA" dirty="0" smtClean="0"/>
              <a:t>(z) &lt; 1</a:t>
            </a:r>
          </a:p>
          <a:p>
            <a:pPr lvl="2" algn="just"/>
            <a:r>
              <a:rPr lang="es-PA" dirty="0" smtClean="0"/>
              <a:t>Criterio de estabilidad de </a:t>
            </a:r>
            <a:r>
              <a:rPr lang="es-PA" dirty="0" err="1" smtClean="0"/>
              <a:t>Routh</a:t>
            </a:r>
            <a:endParaRPr lang="es-PA" dirty="0" smtClean="0"/>
          </a:p>
          <a:p>
            <a:pPr lvl="3" algn="just"/>
            <a:r>
              <a:rPr lang="es-PA" dirty="0"/>
              <a:t>z</a:t>
            </a:r>
            <a:r>
              <a:rPr lang="es-PA" dirty="0" smtClean="0"/>
              <a:t> = (r + 1)/(r – 1)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090" y="3552557"/>
            <a:ext cx="49911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5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Usando el teorema de corrimiento complejo: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Y como n es de –</a:t>
            </a:r>
            <a:r>
              <a:rPr lang="es-PA" dirty="0" err="1" smtClean="0"/>
              <a:t>inf</a:t>
            </a:r>
            <a:r>
              <a:rPr lang="es-PA" dirty="0" smtClean="0"/>
              <a:t> a +</a:t>
            </a:r>
            <a:r>
              <a:rPr lang="es-PA" dirty="0" err="1" smtClean="0"/>
              <a:t>inf</a:t>
            </a:r>
            <a:r>
              <a:rPr lang="es-PA" dirty="0" smtClean="0"/>
              <a:t>, la ecuación se puede escribir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Donde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167" y="1199104"/>
            <a:ext cx="4749347" cy="2613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4" y="3860725"/>
            <a:ext cx="3309255" cy="833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51" y="4378326"/>
            <a:ext cx="4814435" cy="227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9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Analizar el siguiente sistema de tiempo discreto cuya función de transferencia es: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Primeramente resolvemos la transformada z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Aplicando la ecuación característica</a:t>
                </a:r>
              </a:p>
              <a:p>
                <a:pPr algn="just"/>
                <a:r>
                  <a:rPr lang="es-PA" dirty="0" smtClean="0"/>
                  <a:t>1 + G(Z)=0</a:t>
                </a:r>
              </a:p>
              <a:p>
                <a:pPr algn="just"/>
                <a:r>
                  <a:rPr lang="es-PA" dirty="0" smtClean="0"/>
                  <a:t>Tenemos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PA" dirty="0" smtClean="0"/>
                  <a:t>=0</a:t>
                </a:r>
              </a:p>
              <a:p>
                <a:pPr algn="just"/>
                <a:r>
                  <a:rPr lang="es-PA" dirty="0" smtClean="0"/>
                  <a:t>Resolviendo</a:t>
                </a: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 t="-650" r="-66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24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err="1" smtClean="0"/>
                  <a:t>Raices</a:t>
                </a:r>
                <a:r>
                  <a:rPr lang="es-PA" dirty="0" smtClean="0"/>
                  <a:t>:  z = -0.076 y z = -4.876</a:t>
                </a:r>
              </a:p>
              <a:p>
                <a:pPr algn="just"/>
                <a:r>
                  <a:rPr lang="es-PA" dirty="0" smtClean="0"/>
                  <a:t>Como hay una raíz mayor que la unidad, el sistema es inestable</a:t>
                </a:r>
              </a:p>
              <a:p>
                <a:pPr lvl="1" algn="just"/>
                <a:r>
                  <a:rPr lang="es-PA" dirty="0" smtClean="0"/>
                  <a:t>Generalmente un sistema de segundo orden es estable</a:t>
                </a:r>
              </a:p>
              <a:p>
                <a:pPr lvl="1" algn="just"/>
                <a:r>
                  <a:rPr lang="es-PA" dirty="0" smtClean="0"/>
                  <a:t>Pero con un </a:t>
                </a:r>
                <a:r>
                  <a:rPr lang="es-PA" dirty="0" err="1" smtClean="0"/>
                  <a:t>muestreador</a:t>
                </a:r>
                <a:r>
                  <a:rPr lang="es-PA" dirty="0" smtClean="0"/>
                  <a:t> cambia la situación</a:t>
                </a:r>
              </a:p>
              <a:p>
                <a:pPr lvl="1" algn="just"/>
                <a:r>
                  <a:rPr lang="es-PA" dirty="0" smtClean="0"/>
                  <a:t>Puede volverse inestable bajo una alta ganancia</a:t>
                </a:r>
              </a:p>
              <a:p>
                <a:pPr algn="just"/>
                <a:r>
                  <a:rPr lang="es-PA" dirty="0" smtClean="0"/>
                  <a:t>¿Para que valor de ganancia K será estable?</a:t>
                </a:r>
              </a:p>
              <a:p>
                <a:pPr lvl="1" algn="just"/>
                <a:r>
                  <a:rPr lang="es-PA" dirty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0 &lt; K &lt; 4.32 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41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Se puede hacer el mismo análisis basado en la estabilidad de </a:t>
                </a:r>
                <a:r>
                  <a:rPr lang="es-PA" dirty="0" err="1" smtClean="0"/>
                  <a:t>Rout</a:t>
                </a:r>
                <a:endParaRPr lang="es-PA" dirty="0" smtClean="0"/>
              </a:p>
              <a:p>
                <a:pPr algn="just"/>
                <a:r>
                  <a:rPr lang="es-PA" dirty="0" smtClean="0"/>
                  <a:t>Reemplazando z = (r + 1) / (r – 1)</a:t>
                </a:r>
                <a:endParaRPr lang="es-PA" i="1" dirty="0" smtClean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b="0" dirty="0" smtClean="0"/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s-PA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den>
                        </m:f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+4.952</m:t>
                    </m:r>
                    <m:d>
                      <m:d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den>
                        </m:f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Finalmente si se resuelve tenemos</a:t>
                </a:r>
                <a:endParaRPr lang="es-PA" dirty="0"/>
              </a:p>
              <a:p>
                <a:pPr algn="just"/>
                <a:r>
                  <a:rPr lang="es-PA" dirty="0" smtClean="0"/>
                  <a:t>r2	6.32	-3,584</a:t>
                </a:r>
              </a:p>
              <a:p>
                <a:pPr algn="just"/>
                <a:r>
                  <a:rPr lang="es-PA" dirty="0" smtClean="0"/>
                  <a:t>r1	1.264	0</a:t>
                </a:r>
              </a:p>
              <a:p>
                <a:pPr algn="just"/>
                <a:r>
                  <a:rPr lang="es-PA" dirty="0" smtClean="0"/>
                  <a:t>r0	-3.584</a:t>
                </a:r>
                <a:endParaRPr lang="es-PA" dirty="0"/>
              </a:p>
              <a:p>
                <a:pPr algn="just"/>
                <a:r>
                  <a:rPr lang="es-PA" dirty="0" smtClean="0"/>
                  <a:t>Hay un cambio de signo en la primera columna</a:t>
                </a:r>
              </a:p>
              <a:p>
                <a:pPr lvl="1" algn="just"/>
                <a:r>
                  <a:rPr lang="es-PA" dirty="0" err="1" smtClean="0"/>
                  <a:t>Inestabme</a:t>
                </a:r>
                <a:endParaRPr lang="es-PA" dirty="0" smtClean="0"/>
              </a:p>
              <a:p>
                <a:pPr lvl="1" algn="just"/>
                <a:r>
                  <a:rPr lang="es-PA" dirty="0" smtClean="0"/>
                  <a:t>Fuera el circulo z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 t="-130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49" y="2511315"/>
            <a:ext cx="4314825" cy="400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Haga el análisis de estabilidad del </a:t>
            </a:r>
          </a:p>
          <a:p>
            <a:pPr marL="0" indent="0" algn="just">
              <a:buNone/>
            </a:pPr>
            <a:r>
              <a:rPr lang="es-PA" dirty="0" smtClean="0"/>
              <a:t>sistema de misil teledirigido</a:t>
            </a:r>
          </a:p>
          <a:p>
            <a:pPr algn="just"/>
            <a:r>
              <a:rPr lang="es-PA" dirty="0" smtClean="0"/>
              <a:t>Muestreo a 0.1s</a:t>
            </a:r>
          </a:p>
          <a:p>
            <a:pPr algn="just"/>
            <a:r>
              <a:rPr lang="es-PA" dirty="0" smtClean="0"/>
              <a:t>Determine si el sistema es estable en</a:t>
            </a:r>
          </a:p>
          <a:p>
            <a:pPr lvl="1" algn="just"/>
            <a:r>
              <a:rPr lang="es-PA" dirty="0" smtClean="0"/>
              <a:t>K = 20</a:t>
            </a:r>
          </a:p>
          <a:p>
            <a:pPr lvl="1" algn="just"/>
            <a:r>
              <a:rPr lang="es-PA" dirty="0" smtClean="0"/>
              <a:t>K = 100</a:t>
            </a:r>
          </a:p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0" y="1511722"/>
            <a:ext cx="6205537" cy="17312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176" y="3560056"/>
            <a:ext cx="2189362" cy="8429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953" y="4588702"/>
            <a:ext cx="4513807" cy="192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9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Finalmente</a:t>
            </a:r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Como Ts = 0.1, a = 27, el sistema queda como sigue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Resolviendo el sistema más: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La estabilidad del sistema se resuelve con los polos del denominador</a:t>
            </a:r>
          </a:p>
          <a:p>
            <a:pPr lvl="1" algn="just"/>
            <a:r>
              <a:rPr lang="es-PA" dirty="0" smtClean="0"/>
              <a:t>K = 20… s = 0.12 + 0.78j, estable</a:t>
            </a:r>
          </a:p>
          <a:p>
            <a:pPr lvl="1" algn="just"/>
            <a:r>
              <a:rPr lang="es-PA" dirty="0" smtClean="0"/>
              <a:t>K = 100… s = -0.58 y -4.9, sistema inestable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3" y="1352282"/>
            <a:ext cx="4817586" cy="153352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749" y="2996418"/>
            <a:ext cx="2907606" cy="74690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7" y="3957907"/>
            <a:ext cx="4998144" cy="68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1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Es fácil cuando tenemos sistemas de 2do o 3er orden</a:t>
            </a:r>
          </a:p>
          <a:p>
            <a:pPr algn="just"/>
            <a:r>
              <a:rPr lang="es-PA" dirty="0" smtClean="0"/>
              <a:t>Para sistemas de mayor orden usamos el método visto anterior mente</a:t>
            </a:r>
          </a:p>
          <a:p>
            <a:pPr lvl="1" algn="just"/>
            <a:r>
              <a:rPr lang="es-PA" dirty="0" smtClean="0"/>
              <a:t>Routh-Hurwitz</a:t>
            </a:r>
          </a:p>
          <a:p>
            <a:pPr lvl="1" algn="just"/>
            <a:r>
              <a:rPr lang="es-PA" dirty="0" smtClean="0"/>
              <a:t>Otros  métodos no estudiados, métodos numérico de </a:t>
            </a:r>
            <a:r>
              <a:rPr lang="es-PA" dirty="0" err="1" smtClean="0"/>
              <a:t>Raible</a:t>
            </a:r>
            <a:r>
              <a:rPr lang="es-PA" dirty="0" smtClean="0"/>
              <a:t> o </a:t>
            </a:r>
            <a:r>
              <a:rPr lang="es-PA" dirty="0" err="1" smtClean="0"/>
              <a:t>Jury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57176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 – Rango de Ts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249251"/>
            <a:ext cx="10069515" cy="5608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Determinar el valor de Ts para cual el sistema es estable y el rango inestable del sistema visto anteriormente</a:t>
            </a:r>
          </a:p>
          <a:p>
            <a:pPr algn="just"/>
            <a:r>
              <a:rPr lang="es-PA" dirty="0" smtClean="0"/>
              <a:t>Encontramos primero la función de </a:t>
            </a:r>
            <a:r>
              <a:rPr lang="es-PA" dirty="0" err="1" smtClean="0"/>
              <a:t>transf</a:t>
            </a:r>
            <a:r>
              <a:rPr lang="es-PA" dirty="0" smtClean="0"/>
              <a:t>.</a:t>
            </a:r>
          </a:p>
          <a:p>
            <a:pPr algn="just"/>
            <a:r>
              <a:rPr lang="es-PA" dirty="0" smtClean="0"/>
              <a:t>Y luego su transformada z</a:t>
            </a:r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Resolviendo para T en el denominador tenemos que:</a:t>
            </a:r>
          </a:p>
          <a:p>
            <a:pPr algn="just"/>
            <a:r>
              <a:rPr lang="es-PA" dirty="0" smtClean="0"/>
              <a:t>De z[+1, -1) decrece para 0.2 &gt; T &gt; 0</a:t>
            </a:r>
          </a:p>
          <a:p>
            <a:pPr algn="just"/>
            <a:r>
              <a:rPr lang="es-PA" dirty="0" smtClean="0"/>
              <a:t>De z(-1, 10) decrece para </a:t>
            </a:r>
            <a:r>
              <a:rPr lang="es-PA" dirty="0" err="1" smtClean="0"/>
              <a:t>inf</a:t>
            </a:r>
            <a:r>
              <a:rPr lang="es-PA" dirty="0" smtClean="0"/>
              <a:t> &gt; T &gt; 0.2</a:t>
            </a:r>
          </a:p>
          <a:p>
            <a:pPr algn="just"/>
            <a:r>
              <a:rPr lang="es-PA" dirty="0" smtClean="0"/>
              <a:t>El sistema es estable entonces para una frecuencia de f = 1/T = 5Hz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48" y="1618176"/>
            <a:ext cx="5737504" cy="16192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49" y="3005137"/>
            <a:ext cx="3829858" cy="7953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49" y="4050910"/>
            <a:ext cx="4582143" cy="84269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292" y="4050910"/>
            <a:ext cx="2957083" cy="8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Del método anterior encontramos la relación de ‘s’ con ‘z’ en el plano unitario</a:t>
            </a:r>
          </a:p>
          <a:p>
            <a:pPr algn="just"/>
            <a:r>
              <a:rPr lang="es-PA" dirty="0" smtClean="0"/>
              <a:t>Este método es mejor resolverlo con Routh-Hurwitz</a:t>
            </a:r>
          </a:p>
          <a:p>
            <a:pPr lvl="1" algn="just"/>
            <a:r>
              <a:rPr lang="es-PA" dirty="0" smtClean="0"/>
              <a:t>Semiplano izquierdo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Las transformaciones bilineales nos permiten analizar y diseñar en base al plano s con el plano z</a:t>
            </a:r>
          </a:p>
          <a:p>
            <a:pPr algn="just"/>
            <a:r>
              <a:rPr lang="es-PA" dirty="0" smtClean="0"/>
              <a:t>Considerando               y que su inversa es                            podemos sustituir G(z) como</a:t>
            </a:r>
          </a:p>
          <a:p>
            <a:pPr algn="just"/>
            <a:r>
              <a:rPr lang="es-PA" dirty="0" smtClean="0"/>
              <a:t>Siendo               para entonces reemplazando ‘s’ quedaría </a:t>
            </a:r>
          </a:p>
          <a:p>
            <a:pPr algn="just"/>
            <a:r>
              <a:rPr lang="es-PA" dirty="0" smtClean="0"/>
              <a:t>Esto es muy complicado así que buscaremos otra solución (más </a:t>
            </a:r>
            <a:r>
              <a:rPr lang="es-PA" dirty="0" err="1" smtClean="0"/>
              <a:t>algebráica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110" y="4144591"/>
            <a:ext cx="920504" cy="43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617" y="4144591"/>
            <a:ext cx="1799262" cy="4141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624" y="4591988"/>
            <a:ext cx="841486" cy="43842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37" y="4554565"/>
            <a:ext cx="1403798" cy="41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transformaciones bilineales son de la forma                      y con inversa</a:t>
            </a:r>
            <a:endParaRPr lang="es-PA" dirty="0"/>
          </a:p>
          <a:p>
            <a:pPr algn="just"/>
            <a:r>
              <a:rPr lang="es-PA" dirty="0" smtClean="0"/>
              <a:t>Se buscarán los coeficientes que queden dentro del plano ‘z’ lado izquierdo</a:t>
            </a:r>
          </a:p>
          <a:p>
            <a:pPr algn="just"/>
            <a:r>
              <a:rPr lang="es-PA" dirty="0" smtClean="0"/>
              <a:t>Recordar que para sistemas discretos G(s) puede ser estable pero G(z) no lo será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Para estabilidad en el plano ‘s’, si reemplazamos s por (</a:t>
            </a:r>
            <a:r>
              <a:rPr lang="es-PA" dirty="0" smtClean="0">
                <a:sym typeface="Symbol" panose="05050102010706020507" pitchFamily="18" charset="2"/>
              </a:rPr>
              <a:t> + j) tenemos</a:t>
            </a: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                               Resolviendo en magnitud tenemos que </a:t>
            </a:r>
          </a:p>
          <a:p>
            <a:pPr algn="just"/>
            <a:endParaRPr lang="es-PA" dirty="0">
              <a:sym typeface="Symbol" panose="05050102010706020507" pitchFamily="18" charset="2"/>
            </a:endParaRP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Es decir que                          y que  </a:t>
            </a:r>
          </a:p>
          <a:p>
            <a:pPr algn="just"/>
            <a:endParaRPr lang="es-PA" dirty="0">
              <a:sym typeface="Symbol" panose="05050102010706020507" pitchFamily="18" charset="2"/>
            </a:endParaRP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En fin, para estabilidad de transformaciones bilineales usar: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619" y="1528147"/>
            <a:ext cx="1276618" cy="7868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340" y="1528146"/>
            <a:ext cx="1409828" cy="7868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178" y="3828446"/>
            <a:ext cx="1714500" cy="7143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085" y="3828446"/>
            <a:ext cx="1558343" cy="90784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671" y="4542821"/>
            <a:ext cx="1579963" cy="73036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183" y="4736288"/>
            <a:ext cx="2057400" cy="4953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8178" y="5430556"/>
            <a:ext cx="1238250" cy="7810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5387" y="5430556"/>
            <a:ext cx="11906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9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Encontrar la estabilidad del siguiente sistema                        siendo </a:t>
            </a:r>
            <a:endParaRPr lang="es-PA" dirty="0"/>
          </a:p>
          <a:p>
            <a:pPr algn="just"/>
            <a:r>
              <a:rPr lang="es-PA" dirty="0" smtClean="0"/>
              <a:t>Reemplazando 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Tenemos 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Resolviendo </a:t>
            </a:r>
            <a:r>
              <a:rPr lang="es-PA" dirty="0" smtClean="0">
                <a:hlinkClick r:id="rId2"/>
              </a:rPr>
              <a:t>Routh-Hurwitz</a:t>
            </a:r>
            <a:r>
              <a:rPr lang="es-PA" dirty="0" smtClean="0"/>
              <a:t> tenemos</a:t>
            </a:r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Los cambios de signo denotan el no. De raíces que están presentes en …</a:t>
            </a:r>
          </a:p>
          <a:p>
            <a:pPr algn="just"/>
            <a:r>
              <a:rPr lang="es-PA" dirty="0" smtClean="0"/>
              <a:t>… el semiplano derecho, es decir, el sistema es inestable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878" y="1738648"/>
            <a:ext cx="1543050" cy="342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879" y="1771985"/>
            <a:ext cx="2400300" cy="27622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394" y="2081548"/>
            <a:ext cx="1190625" cy="8191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4843" y="3001314"/>
            <a:ext cx="2371725" cy="5715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5283" y="4459033"/>
            <a:ext cx="1801457" cy="117595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776" y="3833472"/>
            <a:ext cx="1962150" cy="18288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7393" y="3833472"/>
            <a:ext cx="1485900" cy="13716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50209" y="3836691"/>
            <a:ext cx="1543050" cy="2286000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796996" y="4333158"/>
            <a:ext cx="22483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A" dirty="0"/>
              <a:t> </a:t>
            </a:r>
            <a:r>
              <a:rPr lang="es-PA" dirty="0" smtClean="0"/>
              <a:t>1.00       -45.00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19.00    -17.00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45.89     0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17.00     0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3038" y="2567926"/>
            <a:ext cx="53816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8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La ecuación anterior dice en resumen que </a:t>
            </a:r>
            <a:r>
              <a:rPr lang="es-PA" dirty="0" err="1" smtClean="0"/>
              <a:t>als</a:t>
            </a:r>
            <a:r>
              <a:rPr lang="es-PA" dirty="0" smtClean="0"/>
              <a:t> frecuencias de entrada están presentes a la salida del </a:t>
            </a:r>
            <a:r>
              <a:rPr lang="es-PA" dirty="0" err="1" smtClean="0"/>
              <a:t>meustreador</a:t>
            </a:r>
            <a:r>
              <a:rPr lang="es-PA" dirty="0" smtClean="0"/>
              <a:t> y multiplicadas por el factor p/T.  </a:t>
            </a:r>
          </a:p>
          <a:p>
            <a:r>
              <a:rPr lang="es-PA" dirty="0" smtClean="0"/>
              <a:t>Para n =! 0 </a:t>
            </a:r>
            <a:r>
              <a:rPr lang="es-PA" dirty="0" err="1" smtClean="0"/>
              <a:t>Cn</a:t>
            </a:r>
            <a:r>
              <a:rPr lang="es-PA" dirty="0" smtClean="0"/>
              <a:t> es complejo y cuya magnitud es: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 operación de muestreo retiene la fundamental y sus armónicos</a:t>
            </a:r>
          </a:p>
          <a:p>
            <a:r>
              <a:rPr lang="es-PA" dirty="0" smtClean="0"/>
              <a:t>Teorema de Muestreo de Shannon: “Si la señal no contiene una frecuencia mayor a la fundamental es completamente </a:t>
            </a:r>
            <a:r>
              <a:rPr lang="es-PA" dirty="0" err="1" smtClean="0"/>
              <a:t>caracterizable</a:t>
            </a:r>
            <a:r>
              <a:rPr lang="es-PA" dirty="0" smtClean="0"/>
              <a:t> separándola en instantes de tiempo por T = n/</a:t>
            </a:r>
            <a:r>
              <a:rPr lang="es-PA" dirty="0" err="1" smtClean="0"/>
              <a:t>wc</a:t>
            </a:r>
            <a:r>
              <a:rPr lang="es-PA" dirty="0" smtClean="0"/>
              <a:t> segundos </a:t>
            </a:r>
            <a:r>
              <a:rPr lang="es-PA" dirty="0" err="1" smtClean="0"/>
              <a:t>wc</a:t>
            </a:r>
            <a:r>
              <a:rPr lang="es-PA" dirty="0" smtClean="0"/>
              <a:t> en rad/s”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99" y="3027616"/>
            <a:ext cx="4123871" cy="17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5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Es difícil llegar a una conclusión debido al </a:t>
            </a:r>
            <a:r>
              <a:rPr lang="es-PA" dirty="0" err="1" smtClean="0"/>
              <a:t>muestreador</a:t>
            </a:r>
            <a:r>
              <a:rPr lang="es-PA" dirty="0" smtClean="0"/>
              <a:t> en el medio de la cadena</a:t>
            </a:r>
          </a:p>
          <a:p>
            <a:pPr algn="just"/>
            <a:r>
              <a:rPr lang="es-PA" dirty="0" smtClean="0"/>
              <a:t>La posición del </a:t>
            </a:r>
            <a:r>
              <a:rPr lang="es-PA" dirty="0" err="1" smtClean="0"/>
              <a:t>muestreador</a:t>
            </a:r>
            <a:r>
              <a:rPr lang="es-PA" dirty="0" smtClean="0"/>
              <a:t> puede cambiar la función de transferencia de lazo abierto</a:t>
            </a:r>
          </a:p>
          <a:p>
            <a:pPr algn="just"/>
            <a:r>
              <a:rPr lang="es-PA" dirty="0" smtClean="0"/>
              <a:t>Sistemas analógicos solo hay una función G(s)</a:t>
            </a:r>
          </a:p>
          <a:p>
            <a:pPr algn="just"/>
            <a:r>
              <a:rPr lang="es-PA" dirty="0" smtClean="0"/>
              <a:t>Sistemas digitales cambia la conclusión dependiendo del </a:t>
            </a:r>
            <a:r>
              <a:rPr lang="es-PA" dirty="0" err="1" smtClean="0"/>
              <a:t>muestreador</a:t>
            </a:r>
            <a:endParaRPr lang="es-PA" dirty="0" smtClean="0"/>
          </a:p>
          <a:p>
            <a:pPr lvl="1" algn="just"/>
            <a:r>
              <a:rPr lang="es-PA" dirty="0" smtClean="0"/>
              <a:t>Asumiremos el </a:t>
            </a:r>
            <a:r>
              <a:rPr lang="es-PA" dirty="0" err="1" smtClean="0"/>
              <a:t>muestreador</a:t>
            </a:r>
            <a:r>
              <a:rPr lang="es-PA" dirty="0" smtClean="0"/>
              <a:t> justo después de la señal de error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Considerar el sistema con un </a:t>
            </a:r>
            <a:r>
              <a:rPr lang="es-PA" dirty="0" err="1" smtClean="0"/>
              <a:t>muestreador</a:t>
            </a:r>
            <a:r>
              <a:rPr lang="es-PA" dirty="0" smtClean="0"/>
              <a:t> de orden cero (</a:t>
            </a:r>
            <a:r>
              <a:rPr lang="es-PA" dirty="0" err="1" smtClean="0"/>
              <a:t>zoh</a:t>
            </a:r>
            <a:r>
              <a:rPr lang="es-PA" dirty="0" smtClean="0"/>
              <a:t>)</a:t>
            </a:r>
          </a:p>
          <a:p>
            <a:pPr algn="just"/>
            <a:r>
              <a:rPr lang="es-PA" dirty="0" smtClean="0"/>
              <a:t>Asumamos que G(s) = </a:t>
            </a:r>
            <a:r>
              <a:rPr lang="es-PA" dirty="0" err="1" smtClean="0"/>
              <a:t>zoh</a:t>
            </a:r>
            <a:r>
              <a:rPr lang="es-PA" dirty="0" smtClean="0"/>
              <a:t>*G1(s)</a:t>
            </a:r>
          </a:p>
          <a:p>
            <a:pPr algn="just"/>
            <a:r>
              <a:rPr lang="es-PA" dirty="0" smtClean="0"/>
              <a:t>Asumamos que el error es E*(s) = E(z)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957" y="4312693"/>
            <a:ext cx="1436296" cy="4246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898" y="4955066"/>
            <a:ext cx="5866333" cy="14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8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14" y="1461188"/>
            <a:ext cx="6810375" cy="1581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14" y="3246803"/>
            <a:ext cx="7334250" cy="15906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14" y="5006386"/>
            <a:ext cx="36861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5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Todo esto nos lleva a la transformada z</a:t>
            </a:r>
          </a:p>
          <a:p>
            <a:pPr algn="just"/>
            <a:r>
              <a:rPr lang="es-PA" dirty="0" smtClean="0"/>
              <a:t>En donde la señal de error de estado estable (discreto) es</a:t>
            </a:r>
          </a:p>
          <a:p>
            <a:pPr algn="just"/>
            <a:r>
              <a:rPr lang="es-PA" dirty="0" smtClean="0"/>
              <a:t>Para en donde finalmente</a:t>
            </a:r>
          </a:p>
          <a:p>
            <a:pPr lvl="1" algn="just"/>
            <a:r>
              <a:rPr lang="es-PA" dirty="0" smtClean="0"/>
              <a:t>Se debe evaluar cada condición</a:t>
            </a:r>
          </a:p>
          <a:p>
            <a:pPr lvl="2" algn="just"/>
            <a:r>
              <a:rPr lang="es-PA" dirty="0" smtClean="0"/>
              <a:t>Rampa</a:t>
            </a:r>
          </a:p>
          <a:p>
            <a:pPr lvl="2" algn="just"/>
            <a:r>
              <a:rPr lang="es-PA" dirty="0" smtClean="0"/>
              <a:t>Escalón</a:t>
            </a:r>
          </a:p>
          <a:p>
            <a:pPr lvl="2" algn="just"/>
            <a:r>
              <a:rPr lang="es-PA" dirty="0" smtClean="0"/>
              <a:t>Parábola</a:t>
            </a:r>
          </a:p>
          <a:p>
            <a:pPr lvl="2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116" y="1313451"/>
            <a:ext cx="1600200" cy="8191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645" y="1950076"/>
            <a:ext cx="2286000" cy="5048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283" y="2503206"/>
            <a:ext cx="4429888" cy="6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6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Escalón Unitario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escalón unitario                    -&gt;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la </a:t>
            </a:r>
            <a:r>
              <a:rPr lang="es-PA" dirty="0"/>
              <a:t>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</a:t>
            </a:r>
            <a:r>
              <a:rPr lang="es-PA" dirty="0" err="1" smtClean="0"/>
              <a:t>Kp</a:t>
            </a:r>
            <a:r>
              <a:rPr lang="es-PA" dirty="0" smtClean="0"/>
              <a:t>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quedando</a:t>
            </a:r>
          </a:p>
          <a:p>
            <a:pPr lvl="2" algn="just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75" y="3655247"/>
            <a:ext cx="1428750" cy="4857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601" y="4485935"/>
            <a:ext cx="1533525" cy="571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735" y="1559943"/>
            <a:ext cx="1248012" cy="42408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038" y="1393658"/>
            <a:ext cx="1323975" cy="6286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899" y="2169072"/>
            <a:ext cx="22002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0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Rampa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</a:t>
            </a:r>
            <a:r>
              <a:rPr lang="es-PA" dirty="0" smtClean="0"/>
              <a:t>una función rampa</a:t>
            </a:r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</a:t>
            </a:r>
            <a:r>
              <a:rPr lang="es-PA" dirty="0"/>
              <a:t>la 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Kv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Llegando a la conclusión que </a:t>
            </a:r>
          </a:p>
          <a:p>
            <a:pPr lvl="2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57" y="1559943"/>
            <a:ext cx="1638300" cy="3238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057" y="2346520"/>
            <a:ext cx="4429888" cy="6223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944" y="3640326"/>
            <a:ext cx="1152525" cy="5619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794" y="4554638"/>
            <a:ext cx="2143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7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Parábola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</a:t>
            </a:r>
            <a:r>
              <a:rPr lang="es-PA" dirty="0" smtClean="0"/>
              <a:t>una función parábola de entrada</a:t>
            </a:r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</a:t>
            </a:r>
            <a:r>
              <a:rPr lang="es-PA" dirty="0"/>
              <a:t>la 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</a:t>
            </a:r>
            <a:r>
              <a:rPr lang="es-PA" dirty="0" err="1" smtClean="0"/>
              <a:t>Ka</a:t>
            </a:r>
            <a:r>
              <a:rPr lang="es-PA" dirty="0" smtClean="0"/>
              <a:t>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Llegando a la conclusión que </a:t>
            </a:r>
          </a:p>
          <a:p>
            <a:pPr lvl="2" algn="just"/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57" y="2346520"/>
            <a:ext cx="4429888" cy="6223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570" y="1607933"/>
            <a:ext cx="2619375" cy="390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639" y="3662886"/>
            <a:ext cx="1190625" cy="6286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544" y="4495960"/>
            <a:ext cx="23336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3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Resumen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ecuaciones de estado estable para parábola, rampa y </a:t>
            </a:r>
            <a:r>
              <a:rPr lang="es-PA" dirty="0" err="1" smtClean="0"/>
              <a:t>escalon</a:t>
            </a:r>
            <a:r>
              <a:rPr lang="es-PA" dirty="0" smtClean="0"/>
              <a:t> son equivalentes a las de sistemas analógicos</a:t>
            </a:r>
          </a:p>
          <a:p>
            <a:pPr algn="just"/>
            <a:r>
              <a:rPr lang="es-PA" dirty="0" smtClean="0"/>
              <a:t>En sistemas analógicos</a:t>
            </a:r>
          </a:p>
          <a:p>
            <a:pPr lvl="1" algn="just"/>
            <a:r>
              <a:rPr lang="es-PA" dirty="0" err="1" smtClean="0"/>
              <a:t>Multiples</a:t>
            </a:r>
            <a:r>
              <a:rPr lang="es-PA" dirty="0" smtClean="0"/>
              <a:t> polos en el origen del plano s reducen el error de estado estable</a:t>
            </a:r>
          </a:p>
          <a:p>
            <a:pPr algn="just"/>
            <a:r>
              <a:rPr lang="es-PA" dirty="0" smtClean="0"/>
              <a:t>En sistemas digitales </a:t>
            </a:r>
          </a:p>
          <a:p>
            <a:pPr lvl="1" algn="just"/>
            <a:r>
              <a:rPr lang="es-PA" dirty="0" err="1" smtClean="0"/>
              <a:t>Multiples</a:t>
            </a:r>
            <a:r>
              <a:rPr lang="es-PA" dirty="0" smtClean="0"/>
              <a:t> polos en z=1 reducen el error a cero en estado estable</a:t>
            </a:r>
          </a:p>
          <a:p>
            <a:pPr algn="just"/>
            <a:r>
              <a:rPr lang="es-PA" dirty="0" smtClean="0"/>
              <a:t>En resumen</a:t>
            </a:r>
          </a:p>
          <a:p>
            <a:pPr lvl="1" algn="just"/>
            <a:r>
              <a:rPr lang="es-PA" dirty="0" smtClean="0"/>
              <a:t>Para s = 0, existe z = 1 dado z = e</a:t>
            </a:r>
            <a:r>
              <a:rPr lang="es-PA" baseline="30000" dirty="0" smtClean="0"/>
              <a:t>Ts</a:t>
            </a:r>
            <a:r>
              <a:rPr lang="es-PA" dirty="0"/>
              <a:t> </a:t>
            </a:r>
            <a:endParaRPr lang="es-PA" dirty="0" smtClean="0"/>
          </a:p>
          <a:p>
            <a:pPr lvl="1" algn="just"/>
            <a:r>
              <a:rPr lang="es-PA" dirty="0" smtClean="0"/>
              <a:t>Para z = 1 </a:t>
            </a:r>
          </a:p>
          <a:p>
            <a:pPr lvl="2" algn="just"/>
            <a:r>
              <a:rPr lang="es-PA" dirty="0" err="1" smtClean="0"/>
              <a:t>Escalon</a:t>
            </a:r>
            <a:r>
              <a:rPr lang="es-PA" dirty="0" smtClean="0"/>
              <a:t>: 1 polo y </a:t>
            </a:r>
            <a:r>
              <a:rPr lang="es-PA" dirty="0" err="1" smtClean="0"/>
              <a:t>Kp</a:t>
            </a:r>
            <a:r>
              <a:rPr lang="es-PA" dirty="0" smtClean="0"/>
              <a:t> (función escalón)                        tiende a infinito y el error ‘e’ tiende a 0</a:t>
            </a:r>
          </a:p>
          <a:p>
            <a:pPr lvl="2" algn="just"/>
            <a:r>
              <a:rPr lang="es-PA" dirty="0" smtClean="0"/>
              <a:t>Rampa: 2 polos y Kv                                    tiende a infinito, el error a 0</a:t>
            </a:r>
          </a:p>
          <a:p>
            <a:pPr lvl="2" algn="just"/>
            <a:r>
              <a:rPr lang="es-PA" dirty="0" err="1" smtClean="0"/>
              <a:t>Parabpola</a:t>
            </a:r>
            <a:r>
              <a:rPr lang="es-PA" dirty="0" smtClean="0"/>
              <a:t>: 3 polos, tiende a infinito y el error a 0</a:t>
            </a:r>
          </a:p>
          <a:p>
            <a:pPr lvl="2" algn="just"/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386" y="5173178"/>
            <a:ext cx="1178993" cy="40085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958" y="5532829"/>
            <a:ext cx="1590428" cy="4735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663" y="5786387"/>
            <a:ext cx="2113092" cy="5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9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la siguiente función de transferencia encuentre el error de estado estable para las entradas parabólica, escalón y rampa.</a:t>
            </a:r>
          </a:p>
          <a:p>
            <a:pPr algn="just"/>
            <a:endParaRPr lang="es-PA" dirty="0"/>
          </a:p>
          <a:p>
            <a:pPr algn="just"/>
            <a:r>
              <a:rPr lang="es-PA" dirty="0" err="1" smtClean="0"/>
              <a:t>Incialmente</a:t>
            </a:r>
            <a:r>
              <a:rPr lang="es-PA" dirty="0" smtClean="0"/>
              <a:t> debemos realizar las multiplicación del sistema con un </a:t>
            </a:r>
            <a:r>
              <a:rPr lang="es-PA" dirty="0" err="1" smtClean="0"/>
              <a:t>zoh</a:t>
            </a:r>
            <a:r>
              <a:rPr lang="es-PA" dirty="0"/>
              <a:t> </a:t>
            </a:r>
            <a:r>
              <a:rPr lang="es-PA" dirty="0" smtClean="0"/>
              <a:t>y la planta</a:t>
            </a:r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Aplicamos la transformada z de G(s)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457" y="2012689"/>
            <a:ext cx="1524000" cy="6762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357" y="3244209"/>
            <a:ext cx="4648200" cy="762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782" y="4072386"/>
            <a:ext cx="42481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escalón:                                                  </a:t>
            </a:r>
            <a:r>
              <a:rPr lang="es-PA" dirty="0" err="1" smtClean="0"/>
              <a:t>Kp</a:t>
            </a:r>
            <a:r>
              <a:rPr lang="es-PA" dirty="0" smtClean="0"/>
              <a:t> = </a:t>
            </a:r>
            <a:r>
              <a:rPr lang="es-PA" dirty="0" err="1" smtClean="0"/>
              <a:t>inf</a:t>
            </a:r>
            <a:r>
              <a:rPr lang="es-PA" dirty="0" smtClean="0"/>
              <a:t>, e = 0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rampa:                                                     Kv = 10, e = 1/Kv = 0.1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parábola:                                                        </a:t>
            </a:r>
            <a:r>
              <a:rPr lang="es-PA" dirty="0" err="1" smtClean="0"/>
              <a:t>Ka</a:t>
            </a:r>
            <a:r>
              <a:rPr lang="es-PA" dirty="0" smtClean="0"/>
              <a:t> = 0, e =1/</a:t>
            </a:r>
            <a:r>
              <a:rPr lang="es-PA" dirty="0" err="1" smtClean="0"/>
              <a:t>Ka</a:t>
            </a:r>
            <a:r>
              <a:rPr lang="es-PA" dirty="0" smtClean="0"/>
              <a:t> = </a:t>
            </a:r>
            <a:r>
              <a:rPr lang="es-PA" dirty="0" err="1" smtClean="0"/>
              <a:t>inf</a:t>
            </a:r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Note que los errores son los mismos para sistema de estado estable en sistemas analógicos pero…</a:t>
            </a:r>
          </a:p>
          <a:p>
            <a:pPr algn="just"/>
            <a:r>
              <a:rPr lang="es-PA" dirty="0" smtClean="0"/>
              <a:t>… Debe también revisar el análisis de estabilidad para saber si el sistema </a:t>
            </a:r>
            <a:r>
              <a:rPr lang="es-PA" smtClean="0"/>
              <a:t>es estable.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820" y="1452016"/>
            <a:ext cx="4248150" cy="1257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126" y="2910750"/>
            <a:ext cx="1428750" cy="4857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445" y="2879210"/>
            <a:ext cx="1533525" cy="5715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883" y="3620604"/>
            <a:ext cx="1152525" cy="5619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126" y="3581512"/>
            <a:ext cx="2143125" cy="6381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657" y="4446345"/>
            <a:ext cx="1190625" cy="6286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5159" y="4465395"/>
            <a:ext cx="23336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9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encontrar la respuesta de estos sistemas se utilizó (sistemas continuos)</a:t>
            </a:r>
          </a:p>
          <a:p>
            <a:pPr lvl="1" algn="just"/>
            <a:r>
              <a:rPr lang="es-PA" dirty="0" smtClean="0"/>
              <a:t>Lugar de las raíces</a:t>
            </a:r>
            <a:r>
              <a:rPr lang="es-PA" dirty="0"/>
              <a:t> </a:t>
            </a:r>
            <a:r>
              <a:rPr lang="es-PA" dirty="0" smtClean="0"/>
              <a:t>y el plano s</a:t>
            </a:r>
          </a:p>
          <a:p>
            <a:pPr lvl="1" algn="just"/>
            <a:r>
              <a:rPr lang="es-PA" dirty="0" smtClean="0"/>
              <a:t>Diseño de la ganancia del sistema</a:t>
            </a:r>
          </a:p>
          <a:p>
            <a:pPr algn="just"/>
            <a:r>
              <a:rPr lang="es-PA" dirty="0" smtClean="0"/>
              <a:t>Si el lazo cerrado no </a:t>
            </a:r>
            <a:r>
              <a:rPr lang="es-PA" dirty="0" err="1" smtClean="0"/>
              <a:t>cumplia</a:t>
            </a:r>
            <a:r>
              <a:rPr lang="es-PA" dirty="0" smtClean="0"/>
              <a:t> se añadía un compensador en cascada</a:t>
            </a:r>
          </a:p>
          <a:p>
            <a:pPr lvl="1" algn="just"/>
            <a:r>
              <a:rPr lang="es-PA" dirty="0" smtClean="0"/>
              <a:t>Elimina el error de inestabilidad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Relación entre respuesta transitoria y el plano s</a:t>
            </a:r>
          </a:p>
          <a:p>
            <a:pPr lvl="1" algn="just"/>
            <a:r>
              <a:rPr lang="es-PA" dirty="0" smtClean="0"/>
              <a:t>Tiempo de ajuste = </a:t>
            </a:r>
            <a:r>
              <a:rPr lang="es-PA" dirty="0" err="1" smtClean="0"/>
              <a:t>Lineas</a:t>
            </a:r>
            <a:r>
              <a:rPr lang="es-PA" dirty="0" smtClean="0"/>
              <a:t> verticales en el plano s</a:t>
            </a:r>
          </a:p>
          <a:p>
            <a:pPr lvl="1" algn="just"/>
            <a:r>
              <a:rPr lang="es-PA" dirty="0" smtClean="0"/>
              <a:t>Pico de tiempo constante = </a:t>
            </a:r>
            <a:r>
              <a:rPr lang="es-PA" dirty="0" err="1" smtClean="0"/>
              <a:t>Lineas</a:t>
            </a:r>
            <a:r>
              <a:rPr lang="es-PA" dirty="0" smtClean="0"/>
              <a:t> horizontales</a:t>
            </a:r>
          </a:p>
          <a:p>
            <a:pPr lvl="1" algn="just"/>
            <a:r>
              <a:rPr lang="es-PA" dirty="0" smtClean="0"/>
              <a:t>Sobretiros = </a:t>
            </a:r>
            <a:r>
              <a:rPr lang="es-PA" dirty="0" err="1" smtClean="0"/>
              <a:t>Lineas</a:t>
            </a:r>
            <a:r>
              <a:rPr lang="es-PA" dirty="0" smtClean="0"/>
              <a:t> radiales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La equivalencia de estas líneas se encuentra en z = e</a:t>
            </a:r>
            <a:r>
              <a:rPr lang="es-PA" baseline="30000" dirty="0" smtClean="0"/>
              <a:t>sT</a:t>
            </a:r>
          </a:p>
        </p:txBody>
      </p:sp>
    </p:spTree>
    <p:extLst>
      <p:ext uri="{BB962C8B-B14F-4D97-AF65-F5344CB8AC3E}">
        <p14:creationId xmlns:p14="http://schemas.microsoft.com/office/powerpoint/2010/main" val="17622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La frecuencia de muestreo debe ser mayor que la frecuencia de Nyquist la cual es el doble de la frecuencia de la señal a muestrear para evitar </a:t>
            </a:r>
            <a:r>
              <a:rPr lang="es-PA" dirty="0" err="1" smtClean="0"/>
              <a:t>aliasing</a:t>
            </a:r>
            <a:endParaRPr lang="es-PA" dirty="0" smtClean="0"/>
          </a:p>
          <a:p>
            <a:r>
              <a:rPr lang="es-PA" dirty="0" smtClean="0"/>
              <a:t>Si la señal se muestrea a </a:t>
            </a:r>
            <a:r>
              <a:rPr lang="es-PA" dirty="0" err="1" smtClean="0"/>
              <a:t>fs</a:t>
            </a:r>
            <a:r>
              <a:rPr lang="es-PA" dirty="0" smtClean="0"/>
              <a:t> &lt; 2f nos dará un </a:t>
            </a:r>
            <a:r>
              <a:rPr lang="es-PA" dirty="0" err="1" smtClean="0"/>
              <a:t>aliasing</a:t>
            </a:r>
            <a:r>
              <a:rPr lang="es-PA" dirty="0" smtClean="0"/>
              <a:t>.  </a:t>
            </a:r>
          </a:p>
          <a:p>
            <a:pPr lvl="1"/>
            <a:r>
              <a:rPr lang="es-PA" dirty="0" smtClean="0"/>
              <a:t>Frecuencia de </a:t>
            </a:r>
            <a:r>
              <a:rPr lang="es-PA" dirty="0" err="1" smtClean="0"/>
              <a:t>Aliasing</a:t>
            </a:r>
            <a:endParaRPr lang="es-PA" dirty="0" smtClean="0"/>
          </a:p>
          <a:p>
            <a:pPr lvl="1"/>
            <a:r>
              <a:rPr lang="es-PA" dirty="0" smtClean="0"/>
              <a:t>Periodo de </a:t>
            </a:r>
            <a:r>
              <a:rPr lang="es-PA" dirty="0" err="1" smtClean="0"/>
              <a:t>aliasing</a:t>
            </a:r>
            <a:endParaRPr lang="es-PA" dirty="0" smtClean="0"/>
          </a:p>
          <a:p>
            <a:r>
              <a:rPr lang="es-PA" dirty="0" smtClean="0"/>
              <a:t>Si f = 2fs se llama </a:t>
            </a:r>
            <a:r>
              <a:rPr lang="es-PA" dirty="0" err="1" smtClean="0"/>
              <a:t>folding</a:t>
            </a:r>
            <a:endParaRPr lang="es-PA" dirty="0" smtClean="0"/>
          </a:p>
          <a:p>
            <a:pPr lvl="1"/>
            <a:r>
              <a:rPr lang="es-PA" dirty="0" err="1" smtClean="0"/>
              <a:t>ws</a:t>
            </a:r>
            <a:r>
              <a:rPr lang="es-PA" dirty="0" smtClean="0"/>
              <a:t>/2 = frecuencia de </a:t>
            </a:r>
            <a:r>
              <a:rPr lang="es-PA" dirty="0" err="1" smtClean="0"/>
              <a:t>folding</a:t>
            </a:r>
            <a:endParaRPr lang="es-PA" dirty="0" smtClean="0"/>
          </a:p>
          <a:p>
            <a:pPr lvl="1"/>
            <a:r>
              <a:rPr lang="es-PA" dirty="0" err="1" smtClean="0"/>
              <a:t>wc</a:t>
            </a:r>
            <a:r>
              <a:rPr lang="es-PA" dirty="0" smtClean="0"/>
              <a:t> = frecuencia de </a:t>
            </a:r>
            <a:r>
              <a:rPr lang="es-PA" dirty="0" err="1" smtClean="0"/>
              <a:t>nyquist</a:t>
            </a:r>
            <a:endParaRPr lang="es-PA" dirty="0" smtClean="0"/>
          </a:p>
          <a:p>
            <a:endParaRPr lang="es-PA" dirty="0" smtClean="0"/>
          </a:p>
          <a:p>
            <a:r>
              <a:rPr lang="es-PA" dirty="0" err="1" smtClean="0"/>
              <a:t>Muestreso</a:t>
            </a:r>
            <a:r>
              <a:rPr lang="es-PA" dirty="0" smtClean="0"/>
              <a:t> bajo tienen efectos adversos en lazos cerrados y siempre se deben elegir frecuencia de muestreos más arriba de la teórica mínima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0603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líneas verticales vienen dadas por el tiempo de ajuste constante:</a:t>
            </a:r>
          </a:p>
          <a:p>
            <a:pPr lvl="1" algn="just"/>
            <a:r>
              <a:rPr lang="es-PA" dirty="0" smtClean="0"/>
              <a:t>s = </a:t>
            </a:r>
            <a:r>
              <a:rPr lang="es-PA" dirty="0" smtClean="0">
                <a:sym typeface="Symbol" panose="05050102010706020507" pitchFamily="18" charset="2"/>
              </a:rPr>
              <a:t>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+ j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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= -4/T</a:t>
            </a:r>
            <a:r>
              <a:rPr lang="es-PA" baseline="-25000" dirty="0" smtClean="0">
                <a:sym typeface="Symbol" panose="05050102010706020507" pitchFamily="18" charset="2"/>
              </a:rPr>
              <a:t>s</a:t>
            </a:r>
            <a:r>
              <a:rPr lang="es-PA" dirty="0" smtClean="0">
                <a:sym typeface="Symbol" panose="05050102010706020507" pitchFamily="18" charset="2"/>
              </a:rPr>
              <a:t> (constante y estable)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z = e</a:t>
            </a:r>
            <a:r>
              <a:rPr lang="es-PA" baseline="30000" dirty="0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obtemenos</a:t>
            </a:r>
            <a:r>
              <a:rPr lang="es-PA" dirty="0" smtClean="0">
                <a:sym typeface="Symbol" panose="05050102010706020507" pitchFamily="18" charset="2"/>
              </a:rPr>
              <a:t> z = e</a:t>
            </a:r>
            <a:r>
              <a:rPr lang="es-PA" baseline="30000" dirty="0" smtClean="0">
                <a:sym typeface="Symbol" panose="05050102010706020507" pitchFamily="18" charset="2"/>
              </a:rPr>
              <a:t>1T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jT</a:t>
            </a:r>
            <a:r>
              <a:rPr lang="es-PA" dirty="0" smtClean="0">
                <a:sym typeface="Symbol" panose="05050102010706020507" pitchFamily="18" charset="2"/>
              </a:rPr>
              <a:t> = r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jT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Círculos concéntricos de radio r1</a:t>
            </a:r>
          </a:p>
          <a:p>
            <a:pPr lvl="1" algn="just"/>
            <a:r>
              <a:rPr lang="es-PA" dirty="0" smtClean="0"/>
              <a:t>Si </a:t>
            </a:r>
            <a:r>
              <a:rPr lang="es-PA" dirty="0" smtClean="0">
                <a:sym typeface="Symbol" panose="05050102010706020507" pitchFamily="18" charset="2"/>
              </a:rPr>
              <a:t>1 &gt; 0, r &gt; 1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1 &lt; 0, r &lt; 1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Para cuando es estable…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-4/(Ts/T)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 smtClean="0"/>
              <a:t>ó</a:t>
            </a:r>
            <a:r>
              <a:rPr lang="es-PA" dirty="0" smtClean="0"/>
              <a:t> </a:t>
            </a:r>
          </a:p>
          <a:p>
            <a:pPr lvl="2" algn="just"/>
            <a:r>
              <a:rPr lang="es-PA" dirty="0" smtClean="0"/>
              <a:t>T</a:t>
            </a:r>
            <a:r>
              <a:rPr lang="es-PA" baseline="-25000" dirty="0" smtClean="0"/>
              <a:t>s</a:t>
            </a:r>
            <a:r>
              <a:rPr lang="es-PA" dirty="0" smtClean="0"/>
              <a:t>/T = -4 </a:t>
            </a:r>
            <a:r>
              <a:rPr lang="es-PA" dirty="0" err="1" smtClean="0"/>
              <a:t>Ln</a:t>
            </a:r>
            <a:r>
              <a:rPr lang="es-PA" dirty="0" smtClean="0"/>
              <a:t>(r)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27" y="2047741"/>
            <a:ext cx="4933004" cy="46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8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líneas horizontales vienen dadas por el pico de tiempo constante:</a:t>
            </a:r>
          </a:p>
          <a:p>
            <a:pPr lvl="1" algn="just"/>
            <a:r>
              <a:rPr lang="es-PA" dirty="0" smtClean="0"/>
              <a:t>s = </a:t>
            </a:r>
            <a:r>
              <a:rPr lang="es-PA" dirty="0" smtClean="0">
                <a:sym typeface="Symbol" panose="05050102010706020507" pitchFamily="18" charset="2"/>
              </a:rPr>
              <a:t> + 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= /</a:t>
            </a:r>
            <a:r>
              <a:rPr lang="es-PA" dirty="0" err="1" smtClean="0">
                <a:sym typeface="Symbol" panose="05050102010706020507" pitchFamily="18" charset="2"/>
              </a:rPr>
              <a:t>T</a:t>
            </a:r>
            <a:r>
              <a:rPr lang="es-PA" baseline="-25000" dirty="0" err="1" smtClean="0">
                <a:sym typeface="Symbol" panose="05050102010706020507" pitchFamily="18" charset="2"/>
              </a:rPr>
              <a:t>p</a:t>
            </a:r>
            <a:r>
              <a:rPr lang="es-PA" dirty="0" smtClean="0">
                <a:sym typeface="Symbol" panose="05050102010706020507" pitchFamily="18" charset="2"/>
              </a:rPr>
              <a:t> (constante y estable)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z = e</a:t>
            </a:r>
            <a:r>
              <a:rPr lang="es-PA" baseline="30000" dirty="0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obtemenos</a:t>
            </a:r>
            <a:r>
              <a:rPr lang="es-PA" dirty="0" smtClean="0">
                <a:sym typeface="Symbol" panose="05050102010706020507" pitchFamily="18" charset="2"/>
              </a:rPr>
              <a:t> z = e</a:t>
            </a:r>
            <a:r>
              <a:rPr lang="es-PA" baseline="30000" dirty="0" smtClean="0">
                <a:sym typeface="Symbol" panose="05050102010706020507" pitchFamily="18" charset="2"/>
              </a:rPr>
              <a:t>T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1jT</a:t>
            </a:r>
            <a:r>
              <a:rPr lang="es-PA" dirty="0" smtClean="0">
                <a:sym typeface="Symbol" panose="05050102010706020507" pitchFamily="18" charset="2"/>
              </a:rPr>
              <a:t> = e</a:t>
            </a:r>
            <a:r>
              <a:rPr lang="es-PA" baseline="30000" dirty="0" smtClean="0">
                <a:sym typeface="Symbol" panose="05050102010706020507" pitchFamily="18" charset="2"/>
              </a:rPr>
              <a:t>T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1T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Líneas radiales de </a:t>
            </a:r>
            <a:r>
              <a:rPr lang="es-PA" dirty="0" err="1" smtClean="0">
                <a:sym typeface="Symbol" panose="05050102010706020507" pitchFamily="18" charset="2"/>
              </a:rPr>
              <a:t>angulo</a:t>
            </a:r>
            <a:r>
              <a:rPr lang="es-PA" dirty="0" smtClean="0">
                <a:sym typeface="Symbol" panose="05050102010706020507" pitchFamily="18" charset="2"/>
              </a:rPr>
              <a:t> 1</a:t>
            </a:r>
          </a:p>
          <a:p>
            <a:pPr lvl="1" algn="just"/>
            <a:r>
              <a:rPr lang="es-PA" dirty="0" smtClean="0"/>
              <a:t>Si </a:t>
            </a:r>
            <a:r>
              <a:rPr lang="es-PA" dirty="0" smtClean="0">
                <a:sym typeface="Symbol" panose="05050102010706020507" pitchFamily="18" charset="2"/>
              </a:rPr>
              <a:t>1 &lt; 0, está dentro del círculo unitario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>
                <a:sym typeface="Symbol" panose="05050102010706020507" pitchFamily="18" charset="2"/>
              </a:rPr>
              <a:t>1</a:t>
            </a:r>
            <a:r>
              <a:rPr lang="es-PA" dirty="0" smtClean="0">
                <a:sym typeface="Symbol" panose="05050102010706020507" pitchFamily="18" charset="2"/>
              </a:rPr>
              <a:t> &gt; 0, está fuera del círculo unitario 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Para cuando es estable…</a:t>
            </a:r>
          </a:p>
          <a:p>
            <a:pPr lvl="2" algn="just"/>
            <a:r>
              <a:rPr lang="es-PA" dirty="0">
                <a:sym typeface="Symbol" panose="05050102010706020507" pitchFamily="18" charset="2"/>
              </a:rPr>
              <a:t>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T = </a:t>
            </a:r>
            <a:r>
              <a:rPr lang="es-PA" dirty="0">
                <a:sym typeface="Symbol" panose="05050102010706020507" pitchFamily="18" charset="2"/>
              </a:rPr>
              <a:t></a:t>
            </a:r>
            <a:r>
              <a:rPr lang="es-PA" dirty="0" smtClean="0">
                <a:sym typeface="Symbol" panose="05050102010706020507" pitchFamily="18" charset="2"/>
              </a:rPr>
              <a:t>1 = </a:t>
            </a:r>
            <a:r>
              <a:rPr lang="es-PA" dirty="0">
                <a:sym typeface="Symbol" panose="05050102010706020507" pitchFamily="18" charset="2"/>
              </a:rPr>
              <a:t></a:t>
            </a:r>
            <a:r>
              <a:rPr lang="es-PA" dirty="0" smtClean="0">
                <a:sym typeface="Symbol" panose="05050102010706020507" pitchFamily="18" charset="2"/>
              </a:rPr>
              <a:t>/(</a:t>
            </a:r>
            <a:r>
              <a:rPr lang="es-PA" dirty="0" err="1" smtClean="0">
                <a:sym typeface="Symbol" panose="05050102010706020507" pitchFamily="18" charset="2"/>
              </a:rPr>
              <a:t>T</a:t>
            </a:r>
            <a:r>
              <a:rPr lang="es-PA" baseline="-25000" dirty="0" err="1" smtClean="0">
                <a:sym typeface="Symbol" panose="05050102010706020507" pitchFamily="18" charset="2"/>
              </a:rPr>
              <a:t>p</a:t>
            </a:r>
            <a:r>
              <a:rPr lang="es-PA" dirty="0" smtClean="0">
                <a:sym typeface="Symbol" panose="05050102010706020507" pitchFamily="18" charset="2"/>
              </a:rPr>
              <a:t>/T) 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27" y="2047741"/>
            <a:ext cx="4933004" cy="46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9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Mapeando las líneas radiales del plano s sobre z (relación de sobretiro):</a:t>
                </a:r>
              </a:p>
              <a:p>
                <a:pPr lvl="1" algn="just"/>
                <a:r>
                  <a:rPr lang="es-PA" dirty="0" smtClean="0"/>
                  <a:t>Tiene la siguiente relación:</a:t>
                </a:r>
              </a:p>
              <a:p>
                <a:pPr lvl="1" algn="just"/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𝑡𝑎𝑛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Si… </a:t>
                </a:r>
                <a:r>
                  <a:rPr lang="es-PA" dirty="0"/>
                  <a:t>s = </a:t>
                </a:r>
                <a:r>
                  <a:rPr lang="es-PA" dirty="0" smtClean="0">
                    <a:sym typeface="Symbol" panose="05050102010706020507" pitchFamily="18" charset="2"/>
                  </a:rPr>
                  <a:t> </a:t>
                </a:r>
                <a:r>
                  <a:rPr lang="es-PA" dirty="0">
                    <a:sym typeface="Symbol" panose="05050102010706020507" pitchFamily="18" charset="2"/>
                  </a:rPr>
                  <a:t>+ </a:t>
                </a:r>
                <a:r>
                  <a:rPr lang="es-PA" dirty="0" smtClean="0">
                    <a:sym typeface="Symbol" panose="05050102010706020507" pitchFamily="18" charset="2"/>
                  </a:rPr>
                  <a:t>j =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s-PA" dirty="0" smtClean="0">
                    <a:sym typeface="Symbol" panose="05050102010706020507" pitchFamily="18" charset="2"/>
                  </a:rPr>
                  <a:t>j</a:t>
                </a:r>
              </a:p>
              <a:p>
                <a:pPr lvl="1" algn="just"/>
                <a:r>
                  <a:rPr lang="es-PA" dirty="0" smtClean="0">
                    <a:sym typeface="Symbol" panose="05050102010706020507" pitchFamily="18" charset="2"/>
                  </a:rPr>
                  <a:t>Transformando al plano z será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𝑠𝑇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sup>
                    </m:sSup>
                  </m:oMath>
                </a14:m>
                <a:r>
                  <a:rPr lang="es-PA" dirty="0" smtClean="0">
                    <a:sym typeface="Symbol" panose="05050102010706020507" pitchFamily="18" charset="2"/>
                  </a:rPr>
                  <a:t>j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116" y="2009104"/>
            <a:ext cx="2944475" cy="28033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r="1923" b="34556"/>
          <a:stretch/>
        </p:blipFill>
        <p:spPr>
          <a:xfrm>
            <a:off x="8397298" y="4856282"/>
            <a:ext cx="3283840" cy="182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Se usa lugar de las raíces (LDR)</a:t>
            </a:r>
          </a:p>
          <a:p>
            <a:pPr algn="just"/>
            <a:r>
              <a:rPr lang="es-PA" dirty="0" smtClean="0"/>
              <a:t>Se pueden utilizar las mismas reglas que s para z en LDR</a:t>
            </a:r>
          </a:p>
          <a:p>
            <a:pPr lvl="1" algn="just"/>
            <a:r>
              <a:rPr lang="es-PA" dirty="0" smtClean="0"/>
              <a:t>Buscar dentro del plano z en vez de solo el lado </a:t>
            </a:r>
            <a:r>
              <a:rPr lang="es-PA" dirty="0" err="1" smtClean="0"/>
              <a:t>izq</a:t>
            </a:r>
            <a:endParaRPr lang="es-PA" dirty="0" smtClean="0"/>
          </a:p>
          <a:p>
            <a:pPr lvl="1" algn="just"/>
            <a:r>
              <a:rPr lang="es-PA" dirty="0" smtClean="0"/>
              <a:t>Buscar intersección del plano s con z = 1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Determine la estabilidad del sistema</a:t>
            </a:r>
          </a:p>
          <a:p>
            <a:pPr lvl="1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94" y="4559556"/>
            <a:ext cx="4438951" cy="136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9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 smtClean="0"/>
              <a:t>G = </a:t>
            </a:r>
            <a:r>
              <a:rPr lang="es-PA" dirty="0" err="1" smtClean="0"/>
              <a:t>tf</a:t>
            </a:r>
            <a:r>
              <a:rPr lang="es-PA" dirty="0" smtClean="0"/>
              <a:t>([1 1],[1 -1.5 0.5]</a:t>
            </a:r>
          </a:p>
          <a:p>
            <a:pPr marL="0" indent="0" algn="just">
              <a:buNone/>
            </a:pPr>
            <a:r>
              <a:rPr lang="es-PA" dirty="0" err="1" smtClean="0"/>
              <a:t>rlocus</a:t>
            </a:r>
            <a:r>
              <a:rPr lang="es-PA" dirty="0" smtClean="0"/>
              <a:t>(G)</a:t>
            </a:r>
          </a:p>
          <a:p>
            <a:pPr marL="0" indent="0" algn="just">
              <a:buNone/>
            </a:pPr>
            <a:r>
              <a:rPr lang="es-PA" dirty="0" err="1" smtClean="0"/>
              <a:t>zgrid</a:t>
            </a:r>
            <a:endParaRPr lang="es-PA" dirty="0" smtClean="0"/>
          </a:p>
          <a:p>
            <a:pPr marL="0" indent="0" algn="just">
              <a:buNone/>
            </a:pPr>
            <a:r>
              <a:rPr lang="es-PA" dirty="0" smtClean="0"/>
              <a:t>axis </a:t>
            </a:r>
            <a:r>
              <a:rPr lang="es-PA" dirty="0" err="1" smtClean="0"/>
              <a:t>equal</a:t>
            </a:r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Revisando el circulo z</a:t>
            </a:r>
          </a:p>
          <a:p>
            <a:pPr lvl="1" algn="just"/>
            <a:r>
              <a:rPr lang="es-PA" dirty="0" smtClean="0"/>
              <a:t>Intersección z con s @ 1</a:t>
            </a:r>
            <a:r>
              <a:rPr lang="es-PA" dirty="0" smtClean="0">
                <a:sym typeface="Symbol" panose="05050102010706020507" pitchFamily="18" charset="2"/>
              </a:rPr>
              <a:t>60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K = 0.5 y K &gt; 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687" y="1112350"/>
            <a:ext cx="3541313" cy="27776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591" y="2879210"/>
            <a:ext cx="4591050" cy="38766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591" y="1225955"/>
            <a:ext cx="2021772" cy="152999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77" y="4984795"/>
            <a:ext cx="43529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4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Pasos para el diseño de ganancia:</a:t>
            </a:r>
          </a:p>
          <a:p>
            <a:pPr algn="just"/>
            <a:endParaRPr lang="es-PA" dirty="0" smtClean="0"/>
          </a:p>
          <a:p>
            <a:pPr lvl="1" algn="just"/>
            <a:r>
              <a:rPr lang="es-PA" dirty="0" smtClean="0"/>
              <a:t>Siempre se usan los mismos procedimientos del plano s pero…</a:t>
            </a:r>
          </a:p>
          <a:p>
            <a:pPr lvl="1" algn="just"/>
            <a:r>
              <a:rPr lang="es-PA" dirty="0" smtClean="0"/>
              <a:t>Se superpone el plano z para encontrar </a:t>
            </a:r>
            <a:r>
              <a:rPr lang="es-PA" dirty="0" smtClean="0">
                <a:sym typeface="Symbol" panose="05050102010706020507" pitchFamily="18" charset="2"/>
              </a:rPr>
              <a:t> buscando la intersección de z y s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Evaluar la ganancia en este punto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Dibujar una línea radial donde el LDR intersecta la curva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Medir el ángulo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58790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el sistema anterior encuentre el valor de ganancia K para cual </a:t>
            </a:r>
            <a:r>
              <a:rPr lang="es-PA" dirty="0" smtClean="0">
                <a:sym typeface="Symbol" panose="05050102010706020507" pitchFamily="18" charset="2"/>
              </a:rPr>
              <a:t> = 0.7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Buscar el lugar de las raíces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Superponer la </a:t>
            </a:r>
            <a:r>
              <a:rPr lang="es-PA" dirty="0" err="1" smtClean="0">
                <a:sym typeface="Symbol" panose="05050102010706020507" pitchFamily="18" charset="2"/>
              </a:rPr>
              <a:t>grafíca</a:t>
            </a:r>
            <a:endParaRPr lang="es-PA" dirty="0" smtClean="0">
              <a:sym typeface="Symbol" panose="05050102010706020507" pitchFamily="18" charset="2"/>
            </a:endParaRP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Dibujar una línea radial del amortiguamiento …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… y la intersección de la LDR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Medir el ángulo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Buscar </a:t>
            </a:r>
            <a:r>
              <a:rPr lang="es-PA" dirty="0">
                <a:sym typeface="Symbol" panose="05050102010706020507" pitchFamily="18" charset="2"/>
              </a:rPr>
              <a:t> + </a:t>
            </a:r>
            <a:r>
              <a:rPr lang="es-PA" dirty="0" smtClean="0">
                <a:sym typeface="Symbol" panose="05050102010706020507" pitchFamily="18" charset="2"/>
              </a:rPr>
              <a:t>j @ </a:t>
            </a:r>
            <a:r>
              <a:rPr lang="es-PA" dirty="0">
                <a:sym typeface="Symbol" panose="05050102010706020507" pitchFamily="18" charset="2"/>
              </a:rPr>
              <a:t> = 0.7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0.719 + 0.215j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Calcular K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K = 0.0627</a:t>
            </a:r>
          </a:p>
          <a:p>
            <a:pPr lvl="2" algn="just"/>
            <a:endParaRPr lang="es-PA" dirty="0">
              <a:sym typeface="Symbol" panose="05050102010706020507" pitchFamily="18" charset="2"/>
            </a:endParaRP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Probar el sistema a escalón a ver si es estable!</a:t>
            </a:r>
            <a:endParaRPr lang="es-PA" dirty="0">
              <a:sym typeface="Symbol" panose="05050102010706020507" pitchFamily="18" charset="2"/>
            </a:endParaRPr>
          </a:p>
          <a:p>
            <a:pPr lvl="1" algn="just"/>
            <a:endParaRPr lang="es-PA" dirty="0" smtClean="0"/>
          </a:p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589" y="1970902"/>
            <a:ext cx="4438951" cy="136472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898" y="3335628"/>
            <a:ext cx="4619625" cy="34766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24" y="2380580"/>
            <a:ext cx="445061" cy="4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4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>
                    <a:sym typeface="Symbol" panose="05050102010706020507" pitchFamily="18" charset="2"/>
                  </a:rPr>
                  <a:t>Aplicando entonces una función escalón al sistema tenemos que: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0.0627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+0.0627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3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−2.4373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−0.5627</m:t>
                        </m:r>
                      </m:den>
                    </m:f>
                  </m:oMath>
                </a14:m>
                <a:endParaRPr lang="es-PA" dirty="0" smtClean="0">
                  <a:sym typeface="Symbol" panose="05050102010706020507" pitchFamily="18" charset="2"/>
                </a:endParaRPr>
              </a:p>
              <a:p>
                <a:pPr lvl="2" algn="just"/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r>
                  <a:rPr lang="es-PA" dirty="0" smtClean="0">
                    <a:sym typeface="Symbol" panose="05050102010706020507" pitchFamily="18" charset="2"/>
                  </a:rPr>
                  <a:t>Probar el sistema a escalón a ver si es estable!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endParaRPr lang="es-PA" dirty="0" smtClean="0"/>
              </a:p>
              <a:p>
                <a:pPr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187" y="1771984"/>
            <a:ext cx="4438951" cy="13647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77" y="3840319"/>
            <a:ext cx="6115050" cy="2628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412" y="3427340"/>
            <a:ext cx="47625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9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Analizamos el sistema desde z y ajustando la </a:t>
                </a:r>
                <a:r>
                  <a:rPr lang="es-PA" dirty="0" err="1" smtClean="0"/>
                  <a:t>ganacia</a:t>
                </a:r>
                <a:r>
                  <a:rPr lang="es-PA" dirty="0" smtClean="0"/>
                  <a:t> (compensador digital)</a:t>
                </a:r>
              </a:p>
              <a:p>
                <a:pPr algn="just"/>
                <a:r>
                  <a:rPr lang="es-PA" dirty="0" smtClean="0"/>
                  <a:t>En vez de seguir en el plano z</a:t>
                </a:r>
              </a:p>
              <a:p>
                <a:pPr lvl="1" algn="just"/>
                <a:r>
                  <a:rPr lang="es-PA" dirty="0" smtClean="0"/>
                  <a:t>Iniciamos en el plano s y </a:t>
                </a:r>
              </a:p>
              <a:p>
                <a:pPr lvl="1" algn="just"/>
                <a:r>
                  <a:rPr lang="es-PA" dirty="0" smtClean="0"/>
                  <a:t>luego pasamos a la implementación digital</a:t>
                </a:r>
              </a:p>
              <a:p>
                <a:pPr lvl="1" algn="just"/>
                <a:r>
                  <a:rPr lang="es-PA" dirty="0" smtClean="0"/>
                  <a:t>Parecido a las transformaciones bilineales (estabilidad)</a:t>
                </a:r>
              </a:p>
              <a:p>
                <a:pPr lvl="1" algn="just"/>
                <a:endParaRPr lang="es-PA" dirty="0"/>
              </a:p>
              <a:p>
                <a:pPr algn="just"/>
                <a:r>
                  <a:rPr lang="es-PA" dirty="0" smtClean="0"/>
                  <a:t>Necesitamos una transformación bilineal para pasar de un compensador continuo a digital</a:t>
                </a:r>
              </a:p>
              <a:p>
                <a:pPr lvl="1" algn="just"/>
                <a:r>
                  <a:rPr lang="es-PA" dirty="0" smtClean="0"/>
                  <a:t>La transformación bilineal no cumple (en el sentido de preservar instantes)</a:t>
                </a:r>
              </a:p>
              <a:p>
                <a:pPr lvl="1"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84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Analizamos el sistema desde z y ajustando la </a:t>
                </a:r>
                <a:r>
                  <a:rPr lang="es-PA" dirty="0" err="1" smtClean="0"/>
                  <a:t>ganacia</a:t>
                </a:r>
                <a:r>
                  <a:rPr lang="es-PA" dirty="0" smtClean="0"/>
                  <a:t> (compensador digital)</a:t>
                </a:r>
              </a:p>
              <a:p>
                <a:pPr algn="just"/>
                <a:r>
                  <a:rPr lang="es-PA" dirty="0" smtClean="0"/>
                  <a:t>En vez de seguir en el plano z</a:t>
                </a:r>
              </a:p>
              <a:p>
                <a:pPr lvl="1" algn="just"/>
                <a:r>
                  <a:rPr lang="es-PA" dirty="0" smtClean="0"/>
                  <a:t>Iniciamos en el plano s y </a:t>
                </a:r>
              </a:p>
              <a:p>
                <a:pPr lvl="1" algn="just"/>
                <a:r>
                  <a:rPr lang="es-PA" dirty="0" smtClean="0"/>
                  <a:t>luego pasamos a la implementación digital</a:t>
                </a:r>
              </a:p>
              <a:p>
                <a:pPr lvl="1" algn="just"/>
                <a:r>
                  <a:rPr lang="es-PA" dirty="0" smtClean="0"/>
                  <a:t>Parecido a las transformaciones bilineales (estabilidad)</a:t>
                </a:r>
              </a:p>
              <a:p>
                <a:pPr lvl="1" algn="just"/>
                <a:endParaRPr lang="es-PA" dirty="0"/>
              </a:p>
              <a:p>
                <a:pPr algn="just"/>
                <a:r>
                  <a:rPr lang="es-PA" dirty="0" smtClean="0"/>
                  <a:t>Necesitamos una transformación bilineal para pasar de un compensador continuo a digital</a:t>
                </a:r>
              </a:p>
              <a:p>
                <a:pPr lvl="1" algn="just"/>
                <a:r>
                  <a:rPr lang="es-PA" dirty="0" smtClean="0"/>
                  <a:t>La transformación bilineal no cumple (en el sentido de preservar instantes)</a:t>
                </a:r>
              </a:p>
              <a:p>
                <a:pPr lvl="1"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43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La función de Laplace se puede escribir como: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Si la duración p es menor al período T la constante de la señal f(t) puede ser aproximada a una rectangular y la duración p es insignificante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556" y="2365829"/>
            <a:ext cx="5199244" cy="1357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894" y="4804229"/>
            <a:ext cx="5346467" cy="10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0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A pequeños intervalos de T el </a:t>
                </a:r>
                <a:r>
                  <a:rPr lang="es-PA" dirty="0" err="1" smtClean="0"/>
                  <a:t>compesador</a:t>
                </a:r>
                <a:r>
                  <a:rPr lang="es-PA" dirty="0" smtClean="0"/>
                  <a:t> digital se comporta como uno analógico</a:t>
                </a:r>
              </a:p>
              <a:p>
                <a:pPr algn="just"/>
                <a:r>
                  <a:rPr lang="es-PA" dirty="0" smtClean="0"/>
                  <a:t>A intervalos grandes no cumple</a:t>
                </a:r>
              </a:p>
              <a:p>
                <a:pPr algn="just"/>
                <a:r>
                  <a:rPr lang="es-PA" dirty="0" smtClean="0"/>
                  <a:t>Conclusión:</a:t>
                </a:r>
              </a:p>
              <a:p>
                <a:pPr lvl="1" algn="just"/>
                <a:r>
                  <a:rPr lang="es-PA" dirty="0" smtClean="0"/>
                  <a:t>El valor de T debe estar entre 0.15/</a:t>
                </a:r>
                <a:r>
                  <a:rPr lang="es-PA" dirty="0" smtClean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 smtClean="0">
                    <a:sym typeface="Symbol" panose="05050102010706020507" pitchFamily="18" charset="2"/>
                  </a:rPr>
                  <a:t> a 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 smtClean="0">
                    <a:sym typeface="Symbol" panose="05050102010706020507" pitchFamily="18" charset="2"/>
                  </a:rPr>
                  <a:t> que es la frecuencia a 0db de la planta</a:t>
                </a:r>
              </a:p>
              <a:p>
                <a:pPr lvl="2" algn="just"/>
                <a:r>
                  <a:rPr lang="es-PA" dirty="0" err="1"/>
                  <a:t>Astron</a:t>
                </a:r>
                <a:r>
                  <a:rPr lang="es-PA" dirty="0"/>
                  <a:t> y </a:t>
                </a:r>
                <a:r>
                  <a:rPr lang="es-PA" dirty="0" err="1"/>
                  <a:t>Witternmark</a:t>
                </a:r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42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/>
              <a:t>Compensación en Cascada </a:t>
            </a:r>
            <a:r>
              <a:rPr lang="es-PA" dirty="0" err="1"/>
              <a:t>via</a:t>
            </a:r>
            <a:r>
              <a:rPr lang="es-PA" dirty="0"/>
              <a:t> Plano s</a:t>
            </a:r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1 - La intuición sería la siguiente:</a:t>
            </a:r>
          </a:p>
          <a:p>
            <a:pPr marL="742950" lvl="2" indent="-342900" algn="just"/>
            <a:r>
              <a:rPr lang="es-PA" dirty="0" smtClean="0"/>
              <a:t>Si tenemos que el sistema lo podemos </a:t>
            </a:r>
            <a:r>
              <a:rPr lang="es-PA" dirty="0" err="1" smtClean="0"/>
              <a:t>discretizar</a:t>
            </a:r>
            <a:r>
              <a:rPr lang="es-PA" dirty="0" smtClean="0"/>
              <a:t> como</a:t>
            </a:r>
          </a:p>
          <a:p>
            <a:pPr marL="742950" lvl="2" indent="-342900" algn="just"/>
            <a:r>
              <a:rPr lang="es-PA" dirty="0" smtClean="0"/>
              <a:t>Siendo </a:t>
            </a:r>
          </a:p>
          <a:p>
            <a:pPr marL="742950" lvl="2" indent="-342900" algn="just"/>
            <a:r>
              <a:rPr lang="es-PA" dirty="0" smtClean="0"/>
              <a:t>Entonces podemos decir que </a:t>
            </a:r>
          </a:p>
          <a:p>
            <a:pPr marL="742950" lvl="2" indent="-342900" algn="just"/>
            <a:r>
              <a:rPr lang="es-PA" dirty="0" smtClean="0"/>
              <a:t>Para también tener que al momento de realizar el muestreo tenemos un </a:t>
            </a:r>
            <a:r>
              <a:rPr lang="es-PA" dirty="0" err="1" smtClean="0"/>
              <a:t>z.o.h</a:t>
            </a:r>
            <a:endParaRPr lang="es-PA" dirty="0" smtClean="0"/>
          </a:p>
          <a:p>
            <a:pPr marL="742950" lvl="2" indent="-342900" algn="just"/>
            <a:r>
              <a:rPr lang="es-PA" dirty="0" smtClean="0"/>
              <a:t>Y podemos </a:t>
            </a:r>
            <a:r>
              <a:rPr lang="es-PA" dirty="0" err="1" smtClean="0"/>
              <a:t>discretizar</a:t>
            </a:r>
            <a:r>
              <a:rPr lang="es-PA" dirty="0" smtClean="0"/>
              <a:t> este retenedor como : </a:t>
            </a:r>
          </a:p>
          <a:p>
            <a:pPr marL="342900" lvl="1" indent="-342900" algn="just"/>
            <a:endParaRPr lang="es-PA" dirty="0"/>
          </a:p>
          <a:p>
            <a:pPr marL="342900" lvl="1" indent="-342900" algn="just"/>
            <a:r>
              <a:rPr lang="es-PA" dirty="0" smtClean="0"/>
              <a:t>2 - El análisis de estabilidad sería el siguiente:</a:t>
            </a:r>
          </a:p>
          <a:p>
            <a:pPr marL="742950" lvl="2" indent="-342900" algn="just"/>
            <a:r>
              <a:rPr lang="es-PA" dirty="0" smtClean="0"/>
              <a:t>Relación entre dominio ‘s’ y ‘z’</a:t>
            </a:r>
          </a:p>
          <a:p>
            <a:pPr marL="742950" lvl="2" indent="-342900" algn="just"/>
            <a:r>
              <a:rPr lang="es-PA" dirty="0" smtClean="0"/>
              <a:t>S y z serán estables si</a:t>
            </a:r>
          </a:p>
          <a:p>
            <a:pPr marL="1200150" lvl="3" indent="-342900" algn="just"/>
            <a:r>
              <a:rPr lang="es-PA" dirty="0" smtClean="0"/>
              <a:t>Semiplano izquierdo y dentro del circulo unitario respectivamente</a:t>
            </a:r>
          </a:p>
          <a:p>
            <a:pPr marL="742950" lvl="2" indent="-342900" algn="just"/>
            <a:r>
              <a:rPr lang="es-PA" dirty="0"/>
              <a:t>S y z serán </a:t>
            </a:r>
            <a:r>
              <a:rPr lang="es-PA" dirty="0" smtClean="0"/>
              <a:t>críticamente estables si</a:t>
            </a:r>
          </a:p>
          <a:p>
            <a:pPr marL="1200150" lvl="3" indent="-342900" algn="just"/>
            <a:r>
              <a:rPr lang="es-PA" dirty="0" smtClean="0"/>
              <a:t>Sobre el </a:t>
            </a:r>
            <a:r>
              <a:rPr lang="es-PA" dirty="0" err="1" smtClean="0"/>
              <a:t>ej</a:t>
            </a:r>
            <a:r>
              <a:rPr lang="es-PA" dirty="0" smtClean="0"/>
              <a:t> </a:t>
            </a:r>
            <a:r>
              <a:rPr lang="es-PA" dirty="0" err="1" smtClean="0"/>
              <a:t>wj</a:t>
            </a:r>
            <a:r>
              <a:rPr lang="es-PA" dirty="0" smtClean="0"/>
              <a:t> o |z|=1</a:t>
            </a:r>
          </a:p>
          <a:p>
            <a:pPr marL="742950" lvl="2" indent="-342900" algn="just"/>
            <a:r>
              <a:rPr lang="es-PA" dirty="0" smtClean="0"/>
              <a:t>S y z serán inestables si se presentan en</a:t>
            </a:r>
          </a:p>
          <a:p>
            <a:pPr marL="1200150" lvl="3" indent="-342900" algn="just"/>
            <a:r>
              <a:rPr lang="es-PA" dirty="0" smtClean="0"/>
              <a:t>Semiplano derecho y fuera del círculo unitario</a:t>
            </a:r>
            <a:endParaRPr lang="es-PA" dirty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823" y="1912444"/>
            <a:ext cx="324802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703" y="2410690"/>
            <a:ext cx="962025" cy="409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240" y="2436346"/>
            <a:ext cx="2100522" cy="7678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244" y="2966930"/>
            <a:ext cx="2286000" cy="66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2603" y="3401621"/>
            <a:ext cx="3038475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033" y="4404154"/>
            <a:ext cx="3211391" cy="22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2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/>
              <a:t>Compensación en Cascada </a:t>
            </a:r>
            <a:r>
              <a:rPr lang="es-PA" dirty="0" err="1"/>
              <a:t>via</a:t>
            </a:r>
            <a:r>
              <a:rPr lang="es-PA" dirty="0"/>
              <a:t> Plano s</a:t>
            </a:r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3 – Lugar de las </a:t>
            </a:r>
            <a:r>
              <a:rPr lang="es-PA" dirty="0" err="1" smtClean="0"/>
              <a:t>raices</a:t>
            </a:r>
            <a:endParaRPr lang="en-US" dirty="0" smtClean="0"/>
          </a:p>
          <a:p>
            <a:pPr lvl="1" algn="just"/>
            <a:r>
              <a:rPr lang="es-PA" dirty="0" smtClean="0"/>
              <a:t>Si se tiene el controlador</a:t>
            </a:r>
          </a:p>
          <a:p>
            <a:pPr lvl="1" algn="just"/>
            <a:r>
              <a:rPr lang="es-PA" dirty="0" smtClean="0"/>
              <a:t>T = 1s y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Conseguimos 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Polos </a:t>
            </a:r>
            <a:r>
              <a:rPr lang="en-US" dirty="0" smtClean="0"/>
              <a:t>= [1 0.3678], ceros = [0]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 err="1" smtClean="0"/>
              <a:t>Encontramos</a:t>
            </a:r>
            <a:r>
              <a:rPr lang="en-US" dirty="0" smtClean="0"/>
              <a:t> el </a:t>
            </a:r>
            <a:r>
              <a:rPr lang="en-US" dirty="0" err="1" smtClean="0"/>
              <a:t>límite</a:t>
            </a:r>
            <a:r>
              <a:rPr lang="en-US" dirty="0" smtClean="0"/>
              <a:t> de K para que el </a:t>
            </a:r>
            <a:r>
              <a:rPr lang="en-US" dirty="0" err="1" smtClean="0"/>
              <a:t>sistema</a:t>
            </a:r>
            <a:r>
              <a:rPr lang="en-US" dirty="0" smtClean="0"/>
              <a:t> sea </a:t>
            </a:r>
            <a:r>
              <a:rPr lang="en-US" dirty="0" err="1" smtClean="0"/>
              <a:t>estable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20" y="1337137"/>
            <a:ext cx="5962650" cy="1390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48" y="2509045"/>
            <a:ext cx="1866900" cy="752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941" y="3243929"/>
            <a:ext cx="3981450" cy="9048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345" y="2803029"/>
            <a:ext cx="2665615" cy="19894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7170" y="5053773"/>
            <a:ext cx="3359579" cy="16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3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Para el sistema digital de la figura siguiente </a:t>
                </a:r>
              </a:p>
              <a:p>
                <a:pPr algn="just"/>
                <a:endParaRPr lang="es-PA" dirty="0"/>
              </a:p>
              <a:p>
                <a:pPr algn="just"/>
                <a:r>
                  <a:rPr lang="es-PA" dirty="0" smtClean="0"/>
                  <a:t>donde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+6)(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+10)</m:t>
                        </m:r>
                      </m:den>
                    </m:f>
                  </m:oMath>
                </a14:m>
                <a:r>
                  <a:rPr lang="es-PA" dirty="0" smtClean="0"/>
                  <a:t> diseñe un compensador G</a:t>
                </a:r>
                <a:r>
                  <a:rPr lang="es-PA" baseline="-25000" dirty="0" smtClean="0"/>
                  <a:t>c</a:t>
                </a:r>
                <a:r>
                  <a:rPr lang="es-PA" dirty="0" smtClean="0"/>
                  <a:t>(z) de la figura inferior que operará con un sobretiro de 20% y un tiempo de ajuste de 1.1s</a:t>
                </a:r>
              </a:p>
              <a:p>
                <a:pPr algn="just"/>
                <a:r>
                  <a:rPr lang="es-PA" dirty="0" smtClean="0"/>
                  <a:t>Crear el diseño en s y luego …</a:t>
                </a:r>
              </a:p>
              <a:p>
                <a:pPr algn="just"/>
                <a:r>
                  <a:rPr lang="es-PA" dirty="0" smtClean="0"/>
                  <a:t>… transformar el compensador a z</a:t>
                </a:r>
              </a:p>
              <a:p>
                <a:pPr algn="just"/>
                <a:r>
                  <a:rPr lang="es-PA" dirty="0" smtClean="0"/>
                  <a:t>Respuesta: Gc = 1977(s+6)/(s+29.1)</a:t>
                </a:r>
              </a:p>
              <a:p>
                <a:pPr algn="just"/>
                <a:r>
                  <a:rPr lang="es-PA" dirty="0" smtClean="0"/>
                  <a:t>Sacando la ecuación de la planta G = Gc(s)</a:t>
                </a:r>
                <a:r>
                  <a:rPr lang="es-PA" dirty="0" err="1" smtClean="0"/>
                  <a:t>Gp</a:t>
                </a:r>
                <a:r>
                  <a:rPr lang="es-PA" dirty="0" smtClean="0"/>
                  <a:t>(s) y aplicando en Matlab</a:t>
                </a:r>
              </a:p>
              <a:p>
                <a:pPr lvl="1" algn="just"/>
                <a:r>
                  <a:rPr lang="es-PA" dirty="0"/>
                  <a:t>[</a:t>
                </a:r>
                <a:r>
                  <a:rPr lang="es-PA" dirty="0" err="1"/>
                  <a:t>Gm,Pm,Wcg,Wcp</a:t>
                </a:r>
                <a:r>
                  <a:rPr lang="es-PA" dirty="0"/>
                  <a:t>] = </a:t>
                </a:r>
                <a:r>
                  <a:rPr lang="es-PA" dirty="0" err="1" smtClean="0"/>
                  <a:t>margin</a:t>
                </a:r>
                <a:r>
                  <a:rPr lang="es-PA" dirty="0" smtClean="0"/>
                  <a:t>(G)</a:t>
                </a:r>
              </a:p>
              <a:p>
                <a:pPr lvl="1" algn="just"/>
                <a:r>
                  <a:rPr lang="es-PA" dirty="0" err="1" smtClean="0"/>
                  <a:t>Wcp</a:t>
                </a:r>
                <a:r>
                  <a:rPr lang="es-PA" dirty="0" smtClean="0"/>
                  <a:t> = 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 smtClean="0"/>
                  <a:t> = 5.77</a:t>
                </a:r>
              </a:p>
              <a:p>
                <a:pPr algn="just"/>
                <a:r>
                  <a:rPr lang="es-PA" dirty="0" smtClean="0"/>
                  <a:t>Aplicando El teorema de </a:t>
                </a:r>
                <a:r>
                  <a:rPr lang="es-PA" dirty="0" err="1" smtClean="0"/>
                  <a:t>Astron</a:t>
                </a:r>
                <a:r>
                  <a:rPr lang="es-PA" dirty="0" smtClean="0"/>
                  <a:t> y </a:t>
                </a:r>
                <a:r>
                  <a:rPr lang="es-PA" dirty="0" err="1" smtClean="0"/>
                  <a:t>Witternmark</a:t>
                </a:r>
                <a:endParaRPr lang="es-PA" dirty="0" smtClean="0"/>
              </a:p>
              <a:p>
                <a:pPr lvl="1" algn="just"/>
                <a:r>
                  <a:rPr lang="es-PA" dirty="0"/>
                  <a:t>0.15/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= T a </a:t>
                </a:r>
                <a:r>
                  <a:rPr lang="es-PA" dirty="0">
                    <a:sym typeface="Symbol" panose="05050102010706020507" pitchFamily="18" charset="2"/>
                  </a:rPr>
                  <a:t>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/>
                  <a:t> </a:t>
                </a:r>
                <a:r>
                  <a:rPr lang="es-PA" dirty="0" smtClean="0"/>
                  <a:t>= T   Tenemos que los tiempos rondan de</a:t>
                </a:r>
              </a:p>
              <a:p>
                <a:pPr lvl="2" algn="just"/>
                <a:r>
                  <a:rPr lang="es-PA" dirty="0" smtClean="0"/>
                  <a:t>T = 0.0026s a T = 0.086s</a:t>
                </a:r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 b="-144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9" y="1090490"/>
            <a:ext cx="3888011" cy="13629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406" y="2922931"/>
            <a:ext cx="43148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Wcp = 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 smtClean="0"/>
                  <a:t> = 5.77</a:t>
                </a:r>
              </a:p>
              <a:p>
                <a:pPr algn="just"/>
                <a:r>
                  <a:rPr lang="es-PA" dirty="0" smtClean="0"/>
                  <a:t>Aplicando El teorema de </a:t>
                </a:r>
                <a:r>
                  <a:rPr lang="es-PA" dirty="0" err="1" smtClean="0"/>
                  <a:t>Astron</a:t>
                </a:r>
                <a:r>
                  <a:rPr lang="es-PA" dirty="0" smtClean="0"/>
                  <a:t> y </a:t>
                </a:r>
                <a:r>
                  <a:rPr lang="es-PA" dirty="0" err="1" smtClean="0"/>
                  <a:t>Witternmark</a:t>
                </a:r>
                <a:endParaRPr lang="es-PA" dirty="0" smtClean="0"/>
              </a:p>
              <a:p>
                <a:pPr lvl="1" algn="just"/>
                <a:r>
                  <a:rPr lang="es-PA" dirty="0"/>
                  <a:t>0.15/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= T a </a:t>
                </a:r>
                <a:r>
                  <a:rPr lang="es-PA" dirty="0">
                    <a:sym typeface="Symbol" panose="05050102010706020507" pitchFamily="18" charset="2"/>
                  </a:rPr>
                  <a:t>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/>
                  <a:t> </a:t>
                </a:r>
                <a:r>
                  <a:rPr lang="es-PA" dirty="0" smtClean="0"/>
                  <a:t>= T   Tenemos que los tiempos rondan de</a:t>
                </a:r>
              </a:p>
              <a:p>
                <a:pPr lvl="2" algn="just"/>
                <a:r>
                  <a:rPr lang="es-PA" dirty="0" smtClean="0"/>
                  <a:t>T = 0.0026s a T = 0.086s</a:t>
                </a:r>
              </a:p>
              <a:p>
                <a:pPr algn="just"/>
                <a:r>
                  <a:rPr lang="es-PA" dirty="0" smtClean="0"/>
                  <a:t>Usando la Transformada </a:t>
                </a:r>
                <a:r>
                  <a:rPr lang="es-PA" dirty="0"/>
                  <a:t>de </a:t>
                </a:r>
                <a:r>
                  <a:rPr lang="es-PA" dirty="0" err="1" smtClean="0"/>
                  <a:t>Tustin</a:t>
                </a:r>
                <a:r>
                  <a:rPr lang="es-PA" dirty="0" smtClean="0"/>
                  <a:t> en Gc(s)</a:t>
                </a:r>
                <a:endParaRPr lang="es-PA" dirty="0"/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/>
              </a:p>
              <a:p>
                <a:pPr algn="just"/>
                <a:r>
                  <a:rPr lang="es-PA" dirty="0" smtClean="0"/>
                  <a:t>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1778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−1674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−0.746</m:t>
                        </m:r>
                      </m:den>
                    </m:f>
                  </m:oMath>
                </a14:m>
                <a:r>
                  <a:rPr lang="es-PA" dirty="0" smtClean="0"/>
                  <a:t> a T = 0.01s (tiempo de muestreo escogido)</a:t>
                </a:r>
              </a:p>
              <a:p>
                <a:pPr algn="just"/>
                <a:r>
                  <a:rPr lang="es-PA" dirty="0" smtClean="0"/>
                  <a:t>Si le aplicamos una ecuación de orden 0 de retención a la planta tenemos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𝐺𝑝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1.602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+6.156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+1.478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−2.847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+2.699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−0.8521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Graficando a una respuesta impulso tenemos</a:t>
                </a:r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9" y="1090490"/>
            <a:ext cx="3888011" cy="13629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411" y="2770799"/>
            <a:ext cx="3889420" cy="15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4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Graficando a una respuesta impulso tenemos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357" y="2292539"/>
            <a:ext cx="4800600" cy="3819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96" y="2254439"/>
            <a:ext cx="50673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En Matlab sería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966644"/>
            <a:ext cx="5412685" cy="29788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656" y="1983212"/>
            <a:ext cx="61245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7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Para implementar un método numérico para encontrar el compensador…</a:t>
                </a:r>
              </a:p>
              <a:p>
                <a:pPr lvl="1" algn="just"/>
                <a:r>
                  <a:rPr lang="es-PA" dirty="0" smtClean="0"/>
                  <a:t>Definimos x*(t) cuya transformada es X(z).</a:t>
                </a:r>
              </a:p>
              <a:p>
                <a:pPr lvl="1" algn="just"/>
                <a:r>
                  <a:rPr lang="es-PA" dirty="0" smtClean="0"/>
                  <a:t>Consideramos un compensador Gc(z)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Multiplicando en cruz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A" dirty="0" smtClean="0"/>
                  <a:t>)</a:t>
                </a:r>
              </a:p>
              <a:p>
                <a:pPr lvl="1" algn="just"/>
                <a:r>
                  <a:rPr lang="es-PA" dirty="0" smtClean="0"/>
                  <a:t>Resolviendo para el mayor término tenemos</a:t>
                </a:r>
              </a:p>
              <a:p>
                <a:pPr lvl="2" algn="just"/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A" dirty="0"/>
                  <a:t>)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Dividendo por los coeficientes de X(z)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A" dirty="0"/>
                  <a:t>)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Aplicando transformada inversa:</a:t>
                </a:r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241" y="2105763"/>
            <a:ext cx="3495675" cy="11525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102" y="5765845"/>
            <a:ext cx="4518657" cy="96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3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Si observamos tenemos que esta ecuación tiene valores presentes, pasados, un tiempo y dos tiempos después</a:t>
            </a:r>
          </a:p>
          <a:p>
            <a:pPr algn="just"/>
            <a:r>
              <a:rPr lang="es-PA" dirty="0" smtClean="0"/>
              <a:t>Como el compensador no debe de depender de valores futuros a3 = 0</a:t>
            </a:r>
          </a:p>
          <a:p>
            <a:pPr lvl="1" algn="just"/>
            <a:r>
              <a:rPr lang="es-PA" dirty="0" smtClean="0"/>
              <a:t>Se concluye que el numerador de la función de transferencia del compensador debe ser de orden menor al denominador</a:t>
            </a:r>
          </a:p>
          <a:p>
            <a:pPr algn="just"/>
            <a:r>
              <a:rPr lang="es-PA" dirty="0" smtClean="0"/>
              <a:t>Asumiendo que a3 no es cero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Implementación de bloque</a:t>
            </a:r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07" y="3232597"/>
            <a:ext cx="6414921" cy="7030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07" y="4071770"/>
            <a:ext cx="52387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Implemente un compensador digital para: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+0.7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y despejar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+0.7)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+0.5)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para la potencia mayor de z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0.5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+0.7)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para X(z)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+0.5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−(−0.5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+0.7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endParaRPr lang="es-PA" dirty="0" smtClean="0"/>
              </a:p>
              <a:p>
                <a:pPr lvl="1" algn="just"/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158" y="4365939"/>
            <a:ext cx="4828976" cy="24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Podemos representar f*p(t) como serie infinita</a:t>
            </a:r>
          </a:p>
          <a:p>
            <a:endParaRPr lang="es-PA" dirty="0"/>
          </a:p>
          <a:p>
            <a:r>
              <a:rPr lang="es-PA" dirty="0" smtClean="0"/>
              <a:t>Tomar la transformada de Laplace como: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Siendo p muy pequeño tenemos solo los dos primeros términos como: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741" y="2176689"/>
            <a:ext cx="4513867" cy="900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741" y="3179275"/>
            <a:ext cx="4381727" cy="925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699" y="4980451"/>
            <a:ext cx="4581071" cy="164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9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87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Motivación</a:t>
            </a:r>
          </a:p>
          <a:p>
            <a:pPr lvl="1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discreto</a:t>
            </a:r>
            <a:r>
              <a:rPr lang="en-US" dirty="0" smtClean="0"/>
              <a:t> el </a:t>
            </a:r>
            <a:r>
              <a:rPr lang="en-US" dirty="0" err="1" smtClean="0"/>
              <a:t>controlador</a:t>
            </a:r>
            <a:r>
              <a:rPr lang="en-US" dirty="0" smtClean="0"/>
              <a:t> PID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más</a:t>
            </a:r>
            <a:r>
              <a:rPr lang="en-US" dirty="0" smtClean="0"/>
              <a:t> popular.</a:t>
            </a:r>
          </a:p>
          <a:p>
            <a:pPr lvl="1" algn="just"/>
            <a:r>
              <a:rPr lang="en-US" dirty="0" smtClean="0"/>
              <a:t>Se </a:t>
            </a:r>
            <a:r>
              <a:rPr lang="en-US" dirty="0" err="1" smtClean="0"/>
              <a:t>utiliza</a:t>
            </a:r>
            <a:r>
              <a:rPr lang="en-US" dirty="0" smtClean="0"/>
              <a:t> para </a:t>
            </a:r>
            <a:r>
              <a:rPr lang="en-US" dirty="0" err="1" smtClean="0"/>
              <a:t>casi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aplicación</a:t>
            </a:r>
            <a:endParaRPr lang="en-US" dirty="0" smtClean="0"/>
          </a:p>
          <a:p>
            <a:pPr lvl="2" algn="just"/>
            <a:r>
              <a:rPr lang="en-US" dirty="0" err="1" smtClean="0"/>
              <a:t>Robótica</a:t>
            </a:r>
            <a:endParaRPr lang="en-US" dirty="0" smtClean="0"/>
          </a:p>
          <a:p>
            <a:pPr lvl="2" algn="just"/>
            <a:r>
              <a:rPr lang="en-US" dirty="0" err="1" smtClean="0"/>
              <a:t>Variadores</a:t>
            </a:r>
            <a:r>
              <a:rPr lang="en-US" dirty="0" smtClean="0"/>
              <a:t> de </a:t>
            </a:r>
            <a:r>
              <a:rPr lang="en-US" dirty="0" err="1" smtClean="0"/>
              <a:t>Frecuencia</a:t>
            </a:r>
            <a:endParaRPr lang="en-US" dirty="0" smtClean="0"/>
          </a:p>
          <a:p>
            <a:pPr lvl="2" algn="just"/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controlador</a:t>
            </a:r>
            <a:r>
              <a:rPr lang="en-US" dirty="0" smtClean="0"/>
              <a:t> general</a:t>
            </a:r>
          </a:p>
          <a:p>
            <a:pPr lvl="1" algn="just"/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codificar</a:t>
            </a:r>
            <a:r>
              <a:rPr lang="en-US" dirty="0" smtClean="0"/>
              <a:t>, </a:t>
            </a:r>
            <a:r>
              <a:rPr lang="en-US" dirty="0" err="1" smtClean="0"/>
              <a:t>depurar</a:t>
            </a:r>
            <a:r>
              <a:rPr lang="en-US" dirty="0" smtClean="0"/>
              <a:t> y </a:t>
            </a:r>
            <a:r>
              <a:rPr lang="en-US" dirty="0" err="1" smtClean="0"/>
              <a:t>entender</a:t>
            </a:r>
            <a:r>
              <a:rPr lang="en-US" dirty="0" smtClean="0"/>
              <a:t>.</a:t>
            </a:r>
          </a:p>
          <a:p>
            <a:pPr lvl="1" algn="just"/>
            <a:endParaRPr lang="en-US" dirty="0" smtClean="0"/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3568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87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err="1" smtClean="0"/>
              <a:t>Características</a:t>
            </a:r>
            <a:r>
              <a:rPr lang="en-US" dirty="0" smtClean="0"/>
              <a:t>:</a:t>
            </a:r>
          </a:p>
          <a:p>
            <a:pPr marL="742950" lvl="2" indent="-342900" algn="just"/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mejor</a:t>
            </a:r>
            <a:r>
              <a:rPr lang="en-US" dirty="0" smtClean="0"/>
              <a:t> al de </a:t>
            </a:r>
            <a:r>
              <a:rPr lang="en-US" dirty="0" err="1" smtClean="0"/>
              <a:t>tiempo</a:t>
            </a:r>
            <a:r>
              <a:rPr lang="en-US" dirty="0" smtClean="0"/>
              <a:t> continuo</a:t>
            </a:r>
          </a:p>
          <a:p>
            <a:pPr marL="742950" lvl="2" indent="-342900" algn="just"/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subida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 al de </a:t>
            </a:r>
            <a:r>
              <a:rPr lang="en-US" dirty="0" err="1" smtClean="0"/>
              <a:t>tiempo</a:t>
            </a:r>
            <a:r>
              <a:rPr lang="en-US" dirty="0" smtClean="0"/>
              <a:t> continuo</a:t>
            </a:r>
          </a:p>
          <a:p>
            <a:pPr marL="742950" lvl="2" indent="-342900" algn="just"/>
            <a:endParaRPr lang="en-US" dirty="0"/>
          </a:p>
          <a:p>
            <a:pPr marL="342900" lvl="1" indent="-342900" algn="just"/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?</a:t>
            </a:r>
          </a:p>
          <a:p>
            <a:pPr marL="742950" lvl="2" indent="-342900" algn="just"/>
            <a:r>
              <a:rPr lang="en-US" dirty="0" err="1" smtClean="0"/>
              <a:t>Verificar</a:t>
            </a:r>
            <a:r>
              <a:rPr lang="en-US" dirty="0" smtClean="0"/>
              <a:t> </a:t>
            </a:r>
            <a:r>
              <a:rPr lang="en-US" dirty="0" err="1" smtClean="0"/>
              <a:t>estabilidad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continuo del </a:t>
            </a:r>
            <a:r>
              <a:rPr lang="en-US" dirty="0" err="1" smtClean="0"/>
              <a:t>controlador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luego</a:t>
            </a:r>
            <a:r>
              <a:rPr lang="en-US" dirty="0" smtClean="0"/>
              <a:t> de </a:t>
            </a:r>
            <a:r>
              <a:rPr lang="en-US" dirty="0" err="1" smtClean="0"/>
              <a:t>cambiar</a:t>
            </a:r>
            <a:r>
              <a:rPr lang="en-US" dirty="0" smtClean="0"/>
              <a:t> al domino de z</a:t>
            </a:r>
          </a:p>
          <a:p>
            <a:pPr marL="742950" lvl="2" indent="-342900" algn="just"/>
            <a:r>
              <a:rPr lang="en-US" dirty="0" err="1" smtClean="0"/>
              <a:t>Usamos</a:t>
            </a:r>
            <a:r>
              <a:rPr lang="en-US" dirty="0" smtClean="0"/>
              <a:t> </a:t>
            </a:r>
            <a:r>
              <a:rPr lang="en-US" dirty="0" err="1" smtClean="0"/>
              <a:t>directamente</a:t>
            </a:r>
            <a:r>
              <a:rPr lang="en-US" dirty="0" smtClean="0"/>
              <a:t> las </a:t>
            </a:r>
            <a:r>
              <a:rPr lang="en-US" dirty="0" err="1" smtClean="0"/>
              <a:t>señales</a:t>
            </a:r>
            <a:r>
              <a:rPr lang="en-US" dirty="0" smtClean="0"/>
              <a:t> de entrada del </a:t>
            </a:r>
            <a:r>
              <a:rPr lang="en-US" dirty="0" err="1" smtClean="0"/>
              <a:t>controlador</a:t>
            </a:r>
            <a:r>
              <a:rPr lang="en-US" dirty="0" smtClean="0"/>
              <a:t> digital.</a:t>
            </a:r>
          </a:p>
          <a:p>
            <a:pPr marL="742950" lvl="2" indent="-342900" algn="just"/>
            <a:r>
              <a:rPr lang="en-US" dirty="0" err="1" smtClean="0"/>
              <a:t>Tratamos</a:t>
            </a:r>
            <a:r>
              <a:rPr lang="en-US" dirty="0" smtClean="0"/>
              <a:t> </a:t>
            </a:r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microprocesador</a:t>
            </a:r>
            <a:r>
              <a:rPr lang="en-US" dirty="0" smtClean="0"/>
              <a:t>/</a:t>
            </a:r>
            <a:r>
              <a:rPr lang="en-US" dirty="0" err="1" smtClean="0"/>
              <a:t>microcontrolador</a:t>
            </a:r>
            <a:endParaRPr lang="en-US" dirty="0" smtClean="0"/>
          </a:p>
          <a:p>
            <a:pPr marL="742950" lvl="2" indent="-342900" algn="just"/>
            <a:r>
              <a:rPr lang="en-US" dirty="0" err="1" smtClean="0"/>
              <a:t>Finalmente</a:t>
            </a:r>
            <a:r>
              <a:rPr lang="en-US" dirty="0" smtClean="0"/>
              <a:t> </a:t>
            </a:r>
            <a:r>
              <a:rPr lang="en-US" dirty="0" err="1" smtClean="0"/>
              <a:t>convertimos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resultados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/>
              <a:t> </a:t>
            </a:r>
            <a:r>
              <a:rPr lang="en-US" dirty="0" smtClean="0"/>
              <a:t>para </a:t>
            </a:r>
            <a:r>
              <a:rPr lang="en-US" dirty="0" err="1" smtClean="0"/>
              <a:t>aplicar</a:t>
            </a:r>
            <a:r>
              <a:rPr lang="en-US" dirty="0" smtClean="0"/>
              <a:t> al element final. </a:t>
            </a:r>
            <a:endParaRPr lang="es-PA" dirty="0"/>
          </a:p>
          <a:p>
            <a:pPr algn="just"/>
            <a:endParaRPr lang="en-US" dirty="0" smtClean="0"/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1026" name="Picture 2" descr="https://www.mathworks.com/help/control/ref/stepplo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134" y="1080472"/>
            <a:ext cx="3912755" cy="271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29069" y="5561214"/>
            <a:ext cx="5336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sys = </a:t>
            </a:r>
            <a:r>
              <a:rPr lang="en-US" dirty="0" err="1"/>
              <a:t>tf</a:t>
            </a:r>
            <a:r>
              <a:rPr lang="en-US" dirty="0"/>
              <a:t>([1 5 5],[1 1.65 5 6.5 2]);</a:t>
            </a:r>
          </a:p>
          <a:p>
            <a:pPr lvl="1"/>
            <a:r>
              <a:rPr lang="en-US" dirty="0"/>
              <a:t>step(sys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 = </a:t>
            </a:r>
            <a:r>
              <a:rPr lang="en-US" dirty="0" err="1" smtClean="0"/>
              <a:t>stepinfo</a:t>
            </a:r>
            <a:r>
              <a:rPr lang="en-US" dirty="0" smtClean="0"/>
              <a:t>(sys)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8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Ejemplo:</a:t>
            </a:r>
          </a:p>
          <a:p>
            <a:pPr marL="742950" lvl="2" indent="-342900" algn="just"/>
            <a:r>
              <a:rPr lang="en-US" dirty="0" smtClean="0"/>
              <a:t>Para </a:t>
            </a:r>
            <a:r>
              <a:rPr lang="en-US" dirty="0" err="1" smtClean="0"/>
              <a:t>controlar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r>
              <a:rPr lang="en-US" dirty="0" smtClean="0"/>
              <a:t>,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recibir</a:t>
            </a:r>
            <a:r>
              <a:rPr lang="en-US" dirty="0" smtClean="0"/>
              <a:t> entradas del </a:t>
            </a:r>
            <a:r>
              <a:rPr lang="en-US" dirty="0" err="1" smtClean="0"/>
              <a:t>sistema</a:t>
            </a:r>
            <a:r>
              <a:rPr lang="en-US" dirty="0" smtClean="0"/>
              <a:t> y </a:t>
            </a:r>
            <a:r>
              <a:rPr lang="en-US" dirty="0" err="1" smtClean="0"/>
              <a:t>enviarlas</a:t>
            </a:r>
            <a:r>
              <a:rPr lang="en-US" dirty="0" smtClean="0"/>
              <a:t> al </a:t>
            </a:r>
            <a:r>
              <a:rPr lang="en-US" dirty="0" err="1" smtClean="0"/>
              <a:t>actuador</a:t>
            </a:r>
            <a:r>
              <a:rPr lang="en-US" dirty="0" smtClean="0"/>
              <a:t>, el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afecta</a:t>
            </a:r>
            <a:r>
              <a:rPr lang="en-US" dirty="0" smtClean="0"/>
              <a:t> la </a:t>
            </a:r>
            <a:r>
              <a:rPr lang="en-US" dirty="0" err="1" smtClean="0"/>
              <a:t>acción</a:t>
            </a:r>
            <a:r>
              <a:rPr lang="en-US" dirty="0" smtClean="0"/>
              <a:t> de control. </a:t>
            </a:r>
          </a:p>
          <a:p>
            <a:pPr marL="742950" lvl="2" indent="-342900" algn="just"/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mayoria</a:t>
            </a:r>
            <a:r>
              <a:rPr lang="en-US" dirty="0" smtClean="0"/>
              <a:t> de las </a:t>
            </a:r>
            <a:r>
              <a:rPr lang="en-US" dirty="0" err="1" smtClean="0"/>
              <a:t>aplicaciones</a:t>
            </a:r>
            <a:r>
              <a:rPr lang="en-US" dirty="0" smtClean="0"/>
              <a:t> la planta y el actuator son </a:t>
            </a:r>
            <a:r>
              <a:rPr lang="en-US" dirty="0" err="1" smtClean="0"/>
              <a:t>analógicos</a:t>
            </a:r>
            <a:r>
              <a:rPr lang="en-US" dirty="0" smtClean="0"/>
              <a:t>.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traducir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analogico</a:t>
            </a:r>
            <a:r>
              <a:rPr lang="en-US" dirty="0" smtClean="0"/>
              <a:t> a digital </a:t>
            </a:r>
            <a:r>
              <a:rPr lang="en-US" dirty="0" err="1" smtClean="0"/>
              <a:t>por</a:t>
            </a:r>
            <a:r>
              <a:rPr lang="en-US" dirty="0" smtClean="0"/>
              <a:t> un ADC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debe</a:t>
            </a:r>
            <a:r>
              <a:rPr lang="en-US" dirty="0" smtClean="0"/>
              <a:t> traducer de digital a </a:t>
            </a:r>
            <a:r>
              <a:rPr lang="en-US" dirty="0" err="1" smtClean="0"/>
              <a:t>analógico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un DAC. 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necesita</a:t>
            </a:r>
            <a:r>
              <a:rPr lang="en-US" dirty="0" smtClean="0"/>
              <a:t> un sensor para </a:t>
            </a:r>
            <a:r>
              <a:rPr lang="en-US" dirty="0" err="1" smtClean="0"/>
              <a:t>monitorear</a:t>
            </a:r>
            <a:r>
              <a:rPr lang="en-US" dirty="0" smtClean="0"/>
              <a:t> la variable de </a:t>
            </a:r>
            <a:r>
              <a:rPr lang="en-US" dirty="0" err="1" smtClean="0"/>
              <a:t>retroalimentación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.</a:t>
            </a:r>
          </a:p>
          <a:p>
            <a:pPr marL="742950" lvl="2" indent="-342900" algn="just"/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variables de entrada y </a:t>
            </a:r>
            <a:r>
              <a:rPr lang="en-US" dirty="0" err="1" smtClean="0"/>
              <a:t>controles</a:t>
            </a:r>
            <a:r>
              <a:rPr lang="en-US" dirty="0" smtClean="0"/>
              <a:t> de entrada, </a:t>
            </a:r>
          </a:p>
          <a:p>
            <a:pPr marL="742950" lvl="2" indent="-342900" algn="just"/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incluso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un loop </a:t>
            </a:r>
            <a:r>
              <a:rPr lang="en-US" dirty="0" err="1" smtClean="0"/>
              <a:t>interno</a:t>
            </a:r>
            <a:r>
              <a:rPr lang="en-US" dirty="0" smtClean="0"/>
              <a:t> con un control digital o </a:t>
            </a:r>
            <a:r>
              <a:rPr lang="en-US" dirty="0" err="1" smtClean="0"/>
              <a:t>analógico</a:t>
            </a:r>
            <a:r>
              <a:rPr lang="en-US" dirty="0" smtClean="0"/>
              <a:t>. </a:t>
            </a:r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307" y="4998608"/>
            <a:ext cx="4404099" cy="167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5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err="1" smtClean="0"/>
              <a:t>Usualmente</a:t>
            </a:r>
            <a:r>
              <a:rPr lang="en-US" dirty="0" smtClean="0"/>
              <a:t> se </a:t>
            </a:r>
            <a:r>
              <a:rPr lang="en-US" dirty="0" err="1" smtClean="0"/>
              <a:t>implementan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:							</a:t>
            </a:r>
            <a:r>
              <a:rPr lang="en-US" dirty="0" err="1" smtClean="0"/>
              <a:t>Derivada</a:t>
            </a:r>
            <a:endParaRPr lang="en-US" dirty="0"/>
          </a:p>
          <a:p>
            <a:pPr marL="742950" lvl="2" indent="-342900" algn="just"/>
            <a:r>
              <a:rPr lang="en-US" dirty="0" smtClean="0"/>
              <a:t>MCUs</a:t>
            </a:r>
          </a:p>
          <a:p>
            <a:pPr marL="742950" lvl="2" indent="-342900" algn="just"/>
            <a:r>
              <a:rPr lang="es-PA" dirty="0" err="1" smtClean="0"/>
              <a:t>DSPs</a:t>
            </a:r>
            <a:r>
              <a:rPr lang="es-PA" dirty="0" smtClean="0"/>
              <a:t>											Derivada hacia atrás</a:t>
            </a:r>
          </a:p>
          <a:p>
            <a:pPr marL="742950" lvl="2" indent="-342900" algn="just"/>
            <a:r>
              <a:rPr lang="es-PA" dirty="0" err="1" smtClean="0"/>
              <a:t>FPGAs</a:t>
            </a:r>
            <a:endParaRPr lang="es-PA" dirty="0"/>
          </a:p>
          <a:p>
            <a:pPr algn="just"/>
            <a:r>
              <a:rPr lang="en-US" dirty="0" smtClean="0"/>
              <a:t>Las </a:t>
            </a:r>
            <a:r>
              <a:rPr lang="en-US" dirty="0" err="1" smtClean="0"/>
              <a:t>aproximaciones</a:t>
            </a:r>
            <a:r>
              <a:rPr lang="en-US" dirty="0" smtClean="0"/>
              <a:t> de </a:t>
            </a:r>
            <a:r>
              <a:rPr lang="en-US" dirty="0" err="1" smtClean="0"/>
              <a:t>derivadas</a:t>
            </a:r>
            <a:r>
              <a:rPr lang="en-US" dirty="0" smtClean="0"/>
              <a:t> de primer </a:t>
            </a:r>
            <a:r>
              <a:rPr lang="en-US" dirty="0" err="1" smtClean="0"/>
              <a:t>orden</a:t>
            </a:r>
            <a:r>
              <a:rPr lang="en-US" dirty="0" smtClean="0"/>
              <a:t> se </a:t>
            </a:r>
            <a:r>
              <a:rPr lang="en-US" dirty="0" err="1" smtClean="0"/>
              <a:t>hacen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“backward finite differences”</a:t>
            </a:r>
          </a:p>
          <a:p>
            <a:pPr lvl="1" algn="just"/>
            <a:r>
              <a:rPr lang="es-PA" dirty="0" smtClean="0"/>
              <a:t>La parte integral se realiza en tiempo discreto de la siguiente manera</a:t>
            </a:r>
          </a:p>
          <a:p>
            <a:pPr lvl="1" algn="just"/>
            <a:endParaRPr lang="es-PA" dirty="0" smtClean="0"/>
          </a:p>
          <a:p>
            <a:pPr lvl="1" algn="just"/>
            <a:r>
              <a:rPr lang="es-PA" dirty="0" smtClean="0"/>
              <a:t>La parte derivativa se aproxima de la siguiente manera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Un algoritmo rápido para implementar el PID en un MCU en tiempo discreto se obtiene</a:t>
            </a:r>
          </a:p>
          <a:p>
            <a:pPr lvl="2" algn="just"/>
            <a:r>
              <a:rPr lang="es-PA" dirty="0" smtClean="0"/>
              <a:t>Diferenciando la ecuación del controlador u(t</a:t>
            </a:r>
            <a:r>
              <a:rPr lang="es-PA" sz="1200" dirty="0" smtClean="0"/>
              <a:t>k</a:t>
            </a:r>
            <a:r>
              <a:rPr lang="es-PA" dirty="0" smtClean="0"/>
              <a:t>)</a:t>
            </a:r>
          </a:p>
          <a:p>
            <a:pPr lvl="2" algn="just"/>
            <a:r>
              <a:rPr lang="es-PA" dirty="0" smtClean="0"/>
              <a:t>Resolviendo por definiciones numéricas las derivadas de primer y segundo orden se obtiene…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465" y="1773688"/>
            <a:ext cx="2047875" cy="54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465" y="2441874"/>
            <a:ext cx="2943225" cy="438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806" y="3791984"/>
            <a:ext cx="2905125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790" y="4713469"/>
            <a:ext cx="28765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9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smtClean="0"/>
              <a:t>…</a:t>
            </a:r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</a:p>
          <a:p>
            <a:pPr marL="342900" lvl="1" indent="-342900" algn="just"/>
            <a:r>
              <a:rPr lang="en-US" dirty="0" err="1" smtClean="0"/>
              <a:t>Pseudocódigo</a:t>
            </a:r>
            <a:r>
              <a:rPr lang="en-US" dirty="0" smtClean="0"/>
              <a:t>…………………………..-&gt;</a:t>
            </a:r>
          </a:p>
          <a:p>
            <a:pPr marL="342900" lvl="1" indent="-342900" algn="just"/>
            <a:endParaRPr lang="en-US" dirty="0"/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endParaRPr lang="en-US" dirty="0"/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endParaRPr lang="en-US" dirty="0"/>
          </a:p>
          <a:p>
            <a:pPr marL="342900" lvl="1" indent="-342900" algn="just"/>
            <a:r>
              <a:rPr lang="en-US" dirty="0" smtClean="0"/>
              <a:t>Este valor de </a:t>
            </a:r>
            <a:r>
              <a:rPr lang="en-US" dirty="0" err="1" smtClean="0"/>
              <a:t>salida</a:t>
            </a:r>
            <a:r>
              <a:rPr lang="en-US" dirty="0" smtClean="0"/>
              <a:t> “output” se </a:t>
            </a:r>
            <a:r>
              <a:rPr lang="en-US" dirty="0" err="1" smtClean="0"/>
              <a:t>pasa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r>
              <a:rPr lang="en-US" dirty="0" smtClean="0"/>
              <a:t> al element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medio</a:t>
            </a:r>
            <a:r>
              <a:rPr lang="en-US" dirty="0" smtClean="0"/>
              <a:t> de un DAC</a:t>
            </a:r>
          </a:p>
          <a:p>
            <a:pPr marL="342900" lvl="1" indent="-342900" algn="just"/>
            <a:r>
              <a:rPr lang="en-US" dirty="0" smtClean="0"/>
              <a:t>El </a:t>
            </a:r>
            <a:r>
              <a:rPr lang="en-US" dirty="0" err="1" smtClean="0"/>
              <a:t>setpoint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valor de </a:t>
            </a:r>
            <a:r>
              <a:rPr lang="en-US" dirty="0" err="1" smtClean="0"/>
              <a:t>ajuste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endParaRPr lang="en-US" dirty="0" smtClean="0"/>
          </a:p>
          <a:p>
            <a:pPr marL="342900" lvl="1" indent="-342900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“wait(</a:t>
            </a:r>
            <a:r>
              <a:rPr lang="en-US" dirty="0" err="1" smtClean="0"/>
              <a:t>dt</a:t>
            </a:r>
            <a:r>
              <a:rPr lang="en-US" dirty="0" smtClean="0"/>
              <a:t>)”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apropiado</a:t>
            </a:r>
            <a:r>
              <a:rPr lang="en-US" dirty="0" smtClean="0"/>
              <a:t> </a:t>
            </a:r>
            <a:r>
              <a:rPr lang="en-US" dirty="0" err="1" smtClean="0"/>
              <a:t>pues</a:t>
            </a:r>
            <a:r>
              <a:rPr lang="en-US" dirty="0" smtClean="0"/>
              <a:t>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preciso</a:t>
            </a:r>
            <a:r>
              <a:rPr lang="en-US" dirty="0" smtClean="0"/>
              <a:t> a la hora de </a:t>
            </a:r>
            <a:r>
              <a:rPr lang="en-US" dirty="0" err="1" smtClean="0"/>
              <a:t>tomar</a:t>
            </a:r>
            <a:r>
              <a:rPr lang="en-US" dirty="0" smtClean="0"/>
              <a:t> </a:t>
            </a:r>
            <a:r>
              <a:rPr lang="en-US" dirty="0" err="1" smtClean="0"/>
              <a:t>muestras</a:t>
            </a:r>
            <a:endParaRPr lang="en-US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79" y="1771984"/>
            <a:ext cx="8858250" cy="742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20" y="2514934"/>
            <a:ext cx="2876550" cy="514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517" y="2629066"/>
            <a:ext cx="643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6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En otras palabras…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456"/>
          <a:stretch/>
        </p:blipFill>
        <p:spPr>
          <a:xfrm>
            <a:off x="2979600" y="2493818"/>
            <a:ext cx="5979514" cy="33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5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En otras palabras… la parte derivativa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687" y="2275176"/>
            <a:ext cx="89058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9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Usando la “</a:t>
            </a:r>
            <a:r>
              <a:rPr lang="es-PA" dirty="0" err="1" smtClean="0"/>
              <a:t>velocity</a:t>
            </a:r>
            <a:r>
              <a:rPr lang="es-PA" dirty="0" smtClean="0"/>
              <a:t> </a:t>
            </a:r>
            <a:r>
              <a:rPr lang="es-PA" dirty="0" err="1" smtClean="0"/>
              <a:t>form</a:t>
            </a:r>
            <a:r>
              <a:rPr lang="es-PA" dirty="0" smtClean="0"/>
              <a:t>” para encontrar el PID discreto</a:t>
            </a:r>
          </a:p>
          <a:p>
            <a:pPr marL="742950" lvl="2" indent="-342900" algn="just"/>
            <a:r>
              <a:rPr lang="es-PA" dirty="0" smtClean="0"/>
              <a:t>Encontrar delta p = p(k) – p(k – 1).  El termino derivativo es el aproximado de la segunda derivada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13" b="1"/>
          <a:stretch/>
        </p:blipFill>
        <p:spPr>
          <a:xfrm>
            <a:off x="1393681" y="2851266"/>
            <a:ext cx="8905875" cy="37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7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Usando la “</a:t>
            </a:r>
            <a:r>
              <a:rPr lang="es-PA" dirty="0" err="1" smtClean="0"/>
              <a:t>velocity</a:t>
            </a:r>
            <a:r>
              <a:rPr lang="es-PA" dirty="0" smtClean="0"/>
              <a:t> </a:t>
            </a:r>
            <a:r>
              <a:rPr lang="es-PA" dirty="0" err="1" smtClean="0"/>
              <a:t>form</a:t>
            </a:r>
            <a:r>
              <a:rPr lang="es-PA" dirty="0" smtClean="0"/>
              <a:t>” para encontrar el PID discreto</a:t>
            </a:r>
          </a:p>
          <a:p>
            <a:pPr marL="742950" lvl="2" indent="-342900" algn="just"/>
            <a:r>
              <a:rPr lang="es-PA" dirty="0" smtClean="0"/>
              <a:t>Encontrar delta p = p(k) – p(k – 1).  El termino derivativo es el aproximado de la segunda derivada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13" b="1"/>
          <a:stretch/>
        </p:blipFill>
        <p:spPr>
          <a:xfrm>
            <a:off x="1393681" y="2851266"/>
            <a:ext cx="8905875" cy="37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0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4 – Diseño del PID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Tiempo continuo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Laplace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Función de Transferencia de lazo cerrado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La ecuación característica: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error de la ecuación puede representarse como:	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En tiempo discreto debe ser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Que es equivalente a:			 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149" y="1279789"/>
            <a:ext cx="2373395" cy="1743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669" y="2134959"/>
            <a:ext cx="4092698" cy="524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908" y="2659874"/>
            <a:ext cx="4324350" cy="647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1" b="6812"/>
          <a:stretch/>
        </p:blipFill>
        <p:spPr>
          <a:xfrm>
            <a:off x="2420908" y="3392594"/>
            <a:ext cx="1066800" cy="639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9994" y="3392594"/>
            <a:ext cx="1095375" cy="695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6900" y="3059541"/>
            <a:ext cx="3463449" cy="12599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477" y="3910795"/>
            <a:ext cx="2971800" cy="628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6844" y="4626841"/>
            <a:ext cx="2438400" cy="371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5258" y="4855835"/>
            <a:ext cx="1219200" cy="571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7416" y="4864880"/>
            <a:ext cx="1209675" cy="5905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5832" y="5387592"/>
            <a:ext cx="3067050" cy="5619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8208" y="5938177"/>
            <a:ext cx="18097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3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En el dominio del tiempo: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>
                <a:sym typeface="Symbol" panose="05050102010706020507" pitchFamily="18" charset="2"/>
              </a:rPr>
              <a:t>(t) representa una función impulso, se puede ver como un modulador ideal en serie con un atenuador, lo que nos lleva al </a:t>
            </a:r>
            <a:r>
              <a:rPr lang="es-PA" dirty="0" err="1" smtClean="0">
                <a:sym typeface="Symbol" panose="05050102010706020507" pitchFamily="18" charset="2"/>
              </a:rPr>
              <a:t>muestreador</a:t>
            </a:r>
            <a:r>
              <a:rPr lang="es-PA" dirty="0" smtClean="0">
                <a:sym typeface="Symbol" panose="05050102010706020507" pitchFamily="18" charset="2"/>
              </a:rPr>
              <a:t> ideal</a:t>
            </a:r>
          </a:p>
          <a:p>
            <a:r>
              <a:rPr lang="es-PA" dirty="0" smtClean="0"/>
              <a:t>Recordar que la salida siempre viene acompañada del circuito de retención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83" y="2229159"/>
            <a:ext cx="3748137" cy="1167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057" y="4760813"/>
            <a:ext cx="2076626" cy="20971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228" y="4671574"/>
            <a:ext cx="4634730" cy="20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4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4 – Diseño del PID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Así el operador de Laplace puede aproximarse a: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Reemplazando la ecuación superior tenemos en 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De manear simplificada se puede escribir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Aplicando la regla de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Tustin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para estabilidad tenemos… 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… que es sustituida en la ecuación característica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b="9051"/>
          <a:stretch/>
        </p:blipFill>
        <p:spPr>
          <a:xfrm>
            <a:off x="6376684" y="2537213"/>
            <a:ext cx="2971800" cy="5717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70" y="1916055"/>
            <a:ext cx="246697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684" y="3139568"/>
            <a:ext cx="4591050" cy="752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519" y="4099614"/>
            <a:ext cx="3876675" cy="6572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8071" y="4099614"/>
            <a:ext cx="2219325" cy="16097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7035" y="4863647"/>
            <a:ext cx="1628775" cy="6953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8211" y="5746993"/>
            <a:ext cx="1652845" cy="106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8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Ejemplo:  Encontrar el controlador PID                                          siendo la planta: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Reemplazamos                                      en 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Usando la regla de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Tustin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: 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Y en tiempo discreto el controlador 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204" y="1751130"/>
            <a:ext cx="2676525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594" y="3421811"/>
            <a:ext cx="3160252" cy="7958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562" y="3481603"/>
            <a:ext cx="2466975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417" y="3479247"/>
            <a:ext cx="3000375" cy="676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734" y="4314991"/>
            <a:ext cx="3753424" cy="9364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630" y="5638925"/>
            <a:ext cx="5133975" cy="3905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9049" y="2422320"/>
            <a:ext cx="4714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3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4886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pt-BR" dirty="0"/>
              <a:t>num=[20]; 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den=conv</a:t>
            </a:r>
            <a:r>
              <a:rPr lang="pt-BR" dirty="0"/>
              <a:t>([1 0 0],[1 5]);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Ts</a:t>
            </a:r>
            <a:r>
              <a:rPr lang="en-US" dirty="0" smtClean="0"/>
              <a:t>=0.1</a:t>
            </a:r>
            <a:r>
              <a:rPr lang="en-US" dirty="0"/>
              <a:t>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ncomp</a:t>
            </a:r>
            <a:r>
              <a:rPr lang="en-US" dirty="0" smtClean="0"/>
              <a:t>=0.8</a:t>
            </a:r>
            <a:r>
              <a:rPr lang="en-US" dirty="0"/>
              <a:t>*[1 1];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dcomp</a:t>
            </a:r>
            <a:r>
              <a:rPr lang="en-US" dirty="0"/>
              <a:t>=[0.0625 1</a:t>
            </a:r>
            <a:r>
              <a:rPr lang="en-US" dirty="0" smtClean="0"/>
              <a:t>];</a:t>
            </a:r>
          </a:p>
          <a:p>
            <a:pPr marL="0" indent="0" algn="just">
              <a:buNone/>
            </a:pPr>
            <a:r>
              <a:rPr lang="en-US" dirty="0"/>
              <a:t>[</a:t>
            </a:r>
            <a:r>
              <a:rPr lang="en-US" dirty="0" err="1"/>
              <a:t>nol,dol</a:t>
            </a:r>
            <a:r>
              <a:rPr lang="en-US" dirty="0"/>
              <a:t>]=series(</a:t>
            </a:r>
            <a:r>
              <a:rPr lang="en-US" dirty="0" err="1"/>
              <a:t>ncomp,dcomp,num,den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ncl,dcl</a:t>
            </a:r>
            <a:r>
              <a:rPr lang="en-US" dirty="0"/>
              <a:t>]=</a:t>
            </a:r>
            <a:r>
              <a:rPr lang="en-US" dirty="0" err="1"/>
              <a:t>cloop</a:t>
            </a:r>
            <a:r>
              <a:rPr lang="en-US" dirty="0"/>
              <a:t>(</a:t>
            </a:r>
            <a:r>
              <a:rPr lang="en-US" dirty="0" err="1"/>
              <a:t>nol,dol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numd,dend</a:t>
            </a:r>
            <a:r>
              <a:rPr lang="en-US" dirty="0"/>
              <a:t>]=c2dm(num,den,</a:t>
            </a:r>
            <a:r>
              <a:rPr lang="en-US" dirty="0" err="1"/>
              <a:t>Ts</a:t>
            </a:r>
            <a:r>
              <a:rPr lang="en-US" dirty="0"/>
              <a:t>,'</a:t>
            </a:r>
            <a:r>
              <a:rPr lang="en-US" dirty="0" err="1"/>
              <a:t>zoh</a:t>
            </a:r>
            <a:r>
              <a:rPr lang="en-US" dirty="0"/>
              <a:t>');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 smtClean="0"/>
              <a:t>ncomd,dcomd</a:t>
            </a:r>
            <a:r>
              <a:rPr lang="en-US" dirty="0"/>
              <a:t>]=c2dm(ncomp,dcomp,</a:t>
            </a:r>
            <a:r>
              <a:rPr lang="en-US" dirty="0" err="1"/>
              <a:t>Ts</a:t>
            </a:r>
            <a:r>
              <a:rPr lang="en-US" dirty="0"/>
              <a:t>,'</a:t>
            </a:r>
            <a:r>
              <a:rPr lang="en-US" dirty="0" err="1"/>
              <a:t>tustin</a:t>
            </a:r>
            <a:r>
              <a:rPr lang="en-US" dirty="0"/>
              <a:t>');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printsys</a:t>
            </a:r>
            <a:r>
              <a:rPr lang="en-US" dirty="0" smtClean="0"/>
              <a:t>(</a:t>
            </a:r>
            <a:r>
              <a:rPr lang="en-US" dirty="0" err="1" smtClean="0"/>
              <a:t>num,den</a:t>
            </a:r>
            <a:r>
              <a:rPr lang="en-US" dirty="0" err="1"/>
              <a:t>,'s</a:t>
            </a:r>
            <a:r>
              <a:rPr lang="en-US" dirty="0"/>
              <a:t>')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/>
              <a:t>printsys</a:t>
            </a:r>
            <a:r>
              <a:rPr lang="en-US" dirty="0"/>
              <a:t>(</a:t>
            </a:r>
            <a:r>
              <a:rPr lang="en-US" dirty="0" err="1"/>
              <a:t>num,den,'z</a:t>
            </a:r>
            <a:r>
              <a:rPr lang="en-US" dirty="0"/>
              <a:t>')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/>
              <a:t>printsys</a:t>
            </a:r>
            <a:r>
              <a:rPr lang="en-US" dirty="0"/>
              <a:t>(ncomp,</a:t>
            </a:r>
            <a:r>
              <a:rPr lang="en-US" dirty="0" err="1"/>
              <a:t>dcomp</a:t>
            </a:r>
            <a:r>
              <a:rPr lang="en-US" dirty="0"/>
              <a:t>,'z</a:t>
            </a:r>
            <a:r>
              <a:rPr lang="en-US" dirty="0" smtClean="0"/>
              <a:t>')</a:t>
            </a:r>
          </a:p>
          <a:p>
            <a:pPr marL="0" indent="0" algn="just">
              <a:buNone/>
            </a:pPr>
            <a:r>
              <a:rPr lang="en-US" dirty="0"/>
              <a:t>[</a:t>
            </a:r>
            <a:r>
              <a:rPr lang="en-US" dirty="0" err="1"/>
              <a:t>nold,dold</a:t>
            </a:r>
            <a:r>
              <a:rPr lang="en-US" dirty="0"/>
              <a:t>]=series(</a:t>
            </a:r>
            <a:r>
              <a:rPr lang="en-US" dirty="0" err="1"/>
              <a:t>ncomd,dcomd,numd,dend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nold,dold</a:t>
            </a:r>
            <a:r>
              <a:rPr lang="en-US" dirty="0"/>
              <a:t>]=</a:t>
            </a:r>
            <a:r>
              <a:rPr lang="en-US" dirty="0" err="1"/>
              <a:t>cloop</a:t>
            </a:r>
            <a:r>
              <a:rPr lang="en-US" dirty="0"/>
              <a:t>(</a:t>
            </a:r>
            <a:r>
              <a:rPr lang="en-US" dirty="0" err="1"/>
              <a:t>nold,dold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nold,dold</a:t>
            </a:r>
            <a:r>
              <a:rPr lang="en-US" dirty="0"/>
              <a:t>]=series(</a:t>
            </a:r>
            <a:r>
              <a:rPr lang="en-US" dirty="0" err="1"/>
              <a:t>ncomd,dcomd,numd,dend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ncld,dcld</a:t>
            </a:r>
            <a:r>
              <a:rPr lang="en-US" dirty="0"/>
              <a:t>]=</a:t>
            </a:r>
            <a:r>
              <a:rPr lang="en-US" dirty="0" err="1" smtClean="0"/>
              <a:t>cloop</a:t>
            </a:r>
            <a:r>
              <a:rPr lang="en-US" dirty="0" smtClean="0"/>
              <a:t>(</a:t>
            </a:r>
            <a:r>
              <a:rPr lang="en-US" dirty="0" err="1" smtClean="0"/>
              <a:t>nold,dold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subplot(211</a:t>
            </a:r>
            <a:r>
              <a:rPr lang="en-US" dirty="0"/>
              <a:t>),step(</a:t>
            </a:r>
            <a:r>
              <a:rPr lang="en-US" dirty="0" err="1"/>
              <a:t>ncl,dcl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subplot(212</a:t>
            </a:r>
            <a:r>
              <a:rPr lang="en-US" dirty="0"/>
              <a:t>),</a:t>
            </a:r>
            <a:r>
              <a:rPr lang="en-US" dirty="0" err="1"/>
              <a:t>dstep</a:t>
            </a:r>
            <a:r>
              <a:rPr lang="en-US" dirty="0"/>
              <a:t>(</a:t>
            </a:r>
            <a:r>
              <a:rPr lang="en-US" dirty="0" err="1"/>
              <a:t>ncld,dcld</a:t>
            </a:r>
            <a:r>
              <a:rPr lang="en-US" dirty="0"/>
              <a:t>);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22" y="2068830"/>
            <a:ext cx="52482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0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modelo de espacio estado en ambos sistemas (continuo y discreto)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550" y="2202585"/>
            <a:ext cx="8103870" cy="46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7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79" y="1771984"/>
            <a:ext cx="84010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1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929591"/>
            <a:ext cx="11812147" cy="47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7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907" y="2929197"/>
            <a:ext cx="6438900" cy="2628900"/>
          </a:xfrm>
          <a:prstGeom prst="rect">
            <a:avLst/>
          </a:prstGeom>
        </p:spPr>
      </p:pic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modelo de espacio estado para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19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54" y="2486191"/>
            <a:ext cx="86391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3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248" y="2016010"/>
            <a:ext cx="77533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7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551" y="1924384"/>
            <a:ext cx="81534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4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La mayoría de los sistemas analógicos tienen procesos controlados por entradas analógicas</a:t>
            </a:r>
          </a:p>
          <a:p>
            <a:r>
              <a:rPr lang="es-PA" dirty="0" smtClean="0"/>
              <a:t>Las salidas del controlador digital deben convertirse en analógicas antes de aplicarse al sistema</a:t>
            </a:r>
          </a:p>
          <a:p>
            <a:r>
              <a:rPr lang="es-PA" dirty="0" smtClean="0"/>
              <a:t>Otra manera de verlo es que necesitamos remover componentes de alta frecuencia antes de aplicar a los dispositivos analógicos.  </a:t>
            </a:r>
          </a:p>
          <a:p>
            <a:pPr lvl="1"/>
            <a:r>
              <a:rPr lang="es-PA" dirty="0" smtClean="0"/>
              <a:t>Normalmente se usa un filtro paso bajo</a:t>
            </a:r>
          </a:p>
          <a:p>
            <a:r>
              <a:rPr lang="es-PA" dirty="0" smtClean="0"/>
              <a:t>La retención es el proceso más común de reconstrucción, simple y de bajo costo.  Puede ser formulada:</a:t>
            </a:r>
          </a:p>
          <a:p>
            <a:pPr lvl="1"/>
            <a:r>
              <a:rPr lang="es-PA" dirty="0" smtClean="0"/>
              <a:t>Dada un </a:t>
            </a:r>
            <a:r>
              <a:rPr lang="es-PA" dirty="0" err="1" smtClean="0"/>
              <a:t>sinumero</a:t>
            </a:r>
            <a:r>
              <a:rPr lang="es-PA" dirty="0" smtClean="0"/>
              <a:t> de señales                                                                                    y siendo f(t), t &gt; 0</a:t>
            </a:r>
          </a:p>
          <a:p>
            <a:pPr lvl="1"/>
            <a:r>
              <a:rPr lang="es-PA" dirty="0" smtClean="0"/>
              <a:t>Debe ser reconstruida en esta misma secuencia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492" y="5123542"/>
            <a:ext cx="5146223" cy="5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48" y="2219491"/>
            <a:ext cx="78771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2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20" y="1924384"/>
            <a:ext cx="75628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1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647" y="2347200"/>
            <a:ext cx="5491202" cy="4355628"/>
          </a:xfrm>
          <a:prstGeom prst="rect">
            <a:avLst/>
          </a:prstGeom>
        </p:spPr>
      </p:pic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Aplicación del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(Algoritmo)</a:t>
            </a:r>
          </a:p>
        </p:txBody>
      </p:sp>
    </p:spTree>
    <p:extLst>
      <p:ext uri="{BB962C8B-B14F-4D97-AF65-F5344CB8AC3E}">
        <p14:creationId xmlns:p14="http://schemas.microsoft.com/office/powerpoint/2010/main" val="26360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Este no es el único tipo de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Sistemas Lineales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Sistemas no lineales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Extendido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Híbrido</a:t>
            </a:r>
          </a:p>
          <a:p>
            <a:pPr lvl="2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Unscent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marL="914400" lvl="2" indent="0" algn="just">
              <a:buNone/>
            </a:pP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457200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Aplicaciones más comunes</a:t>
            </a:r>
          </a:p>
          <a:p>
            <a:pPr marL="857250"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Tracking </a:t>
            </a:r>
          </a:p>
          <a:p>
            <a:pPr marL="1257300" lvl="2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Dead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Reckoning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857250"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Predicciones de series de tiempo</a:t>
            </a:r>
          </a:p>
          <a:p>
            <a:pPr marL="857250" lvl="1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Fusi</a:t>
            </a:r>
            <a:r>
              <a:rPr lang="en-US" dirty="0" err="1" smtClean="0">
                <a:latin typeface="Century Gothic (Headings)"/>
                <a:cs typeface="Calibri" panose="020F0502020204030204" pitchFamily="34" charset="0"/>
              </a:rPr>
              <a:t>ón</a:t>
            </a:r>
            <a:r>
              <a:rPr lang="en-US" dirty="0" smtClean="0">
                <a:latin typeface="Century Gothic (Headings)"/>
                <a:cs typeface="Calibri" panose="020F0502020204030204" pitchFamily="34" charset="0"/>
              </a:rPr>
              <a:t> de </a:t>
            </a:r>
            <a:r>
              <a:rPr lang="en-US" dirty="0" err="1" smtClean="0">
                <a:latin typeface="Century Gothic (Headings)"/>
                <a:cs typeface="Calibri" panose="020F0502020204030204" pitchFamily="34" charset="0"/>
              </a:rPr>
              <a:t>Sensores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marL="857250"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8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PARCIAL : II - 50%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NOMBRE  : RANGEL ALVARADO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CÉDULA  : 08-734-1444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FECHA   : 08.JUL.12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MATERIA : TÓPICOS ESPECIALES DE ROBÓTICA MÓVIL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PROFESOR: DR. RONY CABALLERO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BREVE LEYENDA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PHI    -&gt; matriz de transición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GAMMA  -&gt; matriz de entrada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LAMBDA -&gt; matriz de perturbación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Ck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| H -&gt; matriz de salida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Dp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-&gt; matriz de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prealimentación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u      -&gt; vector de entrada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 | d  -&gt; vector de perturbación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w      -&gt; ruido blanco de proceso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v | n  -&gt; ruido blanco de medición                                      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19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I      -&gt; matriz identidad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T      -&gt; Período de muestreo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      -&gt; covarianza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y      -&gt; vector de salida sin perturbación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z      -&gt; vector de salida con perturbación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^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      -&gt; predicción del siguiente estado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MODELO DISCRETO: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x(k + 1) = PHI(k)*x(k) + GAMMA(k)*u(k) + LAMBDA*w(k)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z(k)     = y(k) + n(k)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= C(k)*x(k) +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Dp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(k)u(k) + n(k)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MODELO EN VARIABLES DE ESTADO: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.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 = A*x + B*u + w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y = C*x + D*u + v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</p:txBody>
      </p:sp>
    </p:spTree>
    <p:extLst>
      <p:ext uri="{BB962C8B-B14F-4D97-AF65-F5344CB8AC3E}">
        <p14:creationId xmlns:p14="http://schemas.microsoft.com/office/powerpoint/2010/main" val="37717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ANTES DE INICIAR EL ALGORITMO   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PHI    =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e^aT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= I + A*T + A^2*T^2/2! + A^3*T^3/3! + ... +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A^n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*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T^n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/n!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GAMMA  = integral(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e^at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, t, 0, T)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= I*T + A*(T^2/2) + (A^2/2!)*(T^3/3) + ...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+ (A^(n-1)/(n-1)!)*(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T^n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/n)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LAMBDA = L, es un vector [m, 1]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ALGORITMO DE KALMAN: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1 - Establecer condiciones iniciales para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,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es de dimensión [1 m]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es de dimensión [m m]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^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= [  0,   0]  (por ejemplo)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= [1 0; 0 1]  (por ejemplo)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2 - Calcular la ganancia de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K[k]     = P[k/k-1]*[H*P[k/k-1]*H' + R]^-1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3 - Actualizar estimación del vector de estado con las mediciones z(k)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^              ^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x[k/k-1] = PHI*x[k-1] + GAMMA*u[k-1]                                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70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Datos ingresados por el estudiante para ejecutar el filtro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T  =            0.05;    % Período de muestreo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A  = [-2, 1; -1, -2];    % Matriz de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B  =          [0; 1];    % Matriz de entrada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L  =         [1; -1];    % Matriz de error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H  =          [1, 0];    % Matriz de salida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I  =       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eye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(2,2);    % Matriz identidad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Ruido en el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Q  =           0.090;    % ruido de proceso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R  =            0.05;    % ruido de medición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Condiciones Iniciales del Sistema (para simular)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t  = 0:T:10;             % vector de tiempo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u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(t);             % vector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enrada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x0 = [0; 0];             % estado inicial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  =     x0;             % estado inicial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y  =   H*x0;             % estado inicial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Conjetura de condiciones iniciales para el filtro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= [0.5;-0.5];        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(0)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eye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(2,2);          % P0</a:t>
            </a:r>
          </a:p>
        </p:txBody>
      </p:sp>
    </p:spTree>
    <p:extLst>
      <p:ext uri="{BB962C8B-B14F-4D97-AF65-F5344CB8AC3E}">
        <p14:creationId xmlns:p14="http://schemas.microsoft.com/office/powerpoint/2010/main" val="116163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Simulacion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Cálculo de variables de tiempo discreto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PHI    =  (I + A*T + ... % Matriz de transición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A^2*T^2/factorial(2) + ...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A^3*T^3/factorial(3) + A^4*T^4/factorial(4) +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A^5*T^5/factorial(5) + A^6*T^6/factorial(6));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N      =  (I*T + ...     % Integral de la serie de Taylor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A*(T^2/2) + (A^2/factorial(2))*(T^3/3) + ...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(A^3/factorial(3))*(T^4/4) + (A^4/factorial(4))*(T^5/5) +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(A^5/factorial(5))*(T^6/6) + (A^6/factorial(6))*(T^7/7));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GAMMA  = N*B;            % Matriz de Entrada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LAMBDA = N*L;            % Matriz de Ruido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Matrices de almacenamiento de estimados y covarianzas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Llenamos las matrices de ceros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dimension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1 x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longitud_de_vector_tiempo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Predictivos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       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));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95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Covarianza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Estados Iniciales guardados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for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k = 1:length(t) - 1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v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sqrt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(Q)*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randn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% ruido blanco de proceso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w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sqrt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(R)*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randn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% ruido blanco de medición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x(:,k + 1) = PHI*x(:,k) + GAMMA*u(k) + LAMBDA*v;  % ecuación discreta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y(k + 1)   = H*x(:,k + 1) + w;                    % salida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Actualización de la medición en tiempo discreto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*H'*(H*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*H' + R)^-1;       % ganancia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+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*(y(k) - H*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);     % predicción de la medición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= (I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        % actualización de error 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covarianza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66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Se forma por interpolación debido a la información disponible</a:t>
            </a:r>
          </a:p>
          <a:p>
            <a:r>
              <a:rPr lang="es-PA" dirty="0" err="1" smtClean="0"/>
              <a:t>Supongase</a:t>
            </a:r>
            <a:r>
              <a:rPr lang="es-PA" dirty="0" smtClean="0"/>
              <a:t> f(t) y los instantes </a:t>
            </a:r>
            <a:r>
              <a:rPr lang="es-PA" dirty="0" err="1" smtClean="0"/>
              <a:t>kT</a:t>
            </a:r>
            <a:r>
              <a:rPr lang="es-PA" dirty="0"/>
              <a:t> </a:t>
            </a:r>
            <a:r>
              <a:rPr lang="es-PA" dirty="0" smtClean="0"/>
              <a:t>y (k + 1)T van a estimarse</a:t>
            </a:r>
          </a:p>
          <a:p>
            <a:r>
              <a:rPr lang="es-PA" dirty="0" smtClean="0"/>
              <a:t>Y que poseemos los instantes (k - 1)T, (k – 2)T… por expansión de potencias tenemos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688" y="3253778"/>
            <a:ext cx="7007227" cy="164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4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Actualización en tiempo discreto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= PHI*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+ GAMMA*u(k);          % proyectar el estado siguiente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= PHI*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*PHI' + LAMBDA*Q*LAMBDA';    % proyectar error de covarianza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Almacenamiento para gráfico posterior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                     % señal filtrada Xh1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                     % señal filtrada Xh2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                     % señal de covarianza Ph1 en Xh1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                     % señal de covarianza Ph2 en Xh2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end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Parte I.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Entonces grafique y compare la salida filtrada (y = X1) proveniente del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filtro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con la real.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Tratamos estos datos como figura - Graficar Salida filtrada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figure('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name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', 'RANGEL ALVARADO - 8-734-1444 - Y vs X'); 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set(0,'DefaultAxesColorOrder', ...      % Ajustamos colores Red,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Cyan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Blue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[1 0 0; 0 1 1;0 0 1 ]);             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plot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(t, y(1,:), t, xh1, t, x(1,:));     % y(t) vs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(1,t), x(1, t)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('Time (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secs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)');                  % Etiqueta eje X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');                       % Etiqueta eje Y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title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('Y(t) vs [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(t), X(t)]');         % Título de la figura 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1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2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legend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('y(t)     - salida con error', ...% Leyenda de la figura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- pronóstico variable 1',...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'x (1,t)  - variable real');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Parte II.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Grafique los elementos de la matriz de covarianza de estimación en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función del tiempo.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Tratamos estos datos como figura - Graficar Covarianza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figure('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name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', 'RANGEL ALVARADO - 8-734-1444 - P vs t');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set(0,'DefaultAxesColorOrder',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[1 0 0; 0 0 1 ]);                   % Ajustamos colores Red,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Cyan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Blue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plot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(t, Ph1, t, Ph2);                   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vs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(2,t) 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('Time (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secs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)');                  % Etiqueta eje X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('Salida de Covarianza');         % Etiqueta eje Y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title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('P (Covarianza) vs t');           % Título del gráfico 2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legend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elem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. 1 de matriz covarianza',...% Leyenda de la figura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(2,t)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elem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. 2 de matriz covarianza');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</p:txBody>
      </p:sp>
    </p:spTree>
    <p:extLst>
      <p:ext uri="{BB962C8B-B14F-4D97-AF65-F5344CB8AC3E}">
        <p14:creationId xmlns:p14="http://schemas.microsoft.com/office/powerpoint/2010/main" val="31117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21" y="2092556"/>
            <a:ext cx="5200650" cy="4019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409" y="2159231"/>
            <a:ext cx="52292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3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</a:t>
            </a:r>
            <a:r>
              <a:rPr lang="es-PA" sz="10000" smtClean="0"/>
              <a:t>DÍA 3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98676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la única información disponible es la magnitud e instantes, la derivada de f(t) se debe interpretar por valores de f(</a:t>
            </a:r>
            <a:r>
              <a:rPr lang="es-PA" dirty="0" err="1" smtClean="0"/>
              <a:t>kT</a:t>
            </a:r>
            <a:r>
              <a:rPr lang="es-PA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01" y="3059231"/>
            <a:ext cx="7709127" cy="23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4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A mayor orden de las derivadas mayor es el número de impulsos requeridos</a:t>
            </a:r>
          </a:p>
          <a:p>
            <a:pPr lvl="1"/>
            <a:r>
              <a:rPr lang="es-PA" dirty="0" smtClean="0"/>
              <a:t>Como el tiempo de retardo degrada la estabilidad de control (problemas de estabilidad serios)</a:t>
            </a:r>
          </a:p>
          <a:p>
            <a:pPr lvl="1"/>
            <a:r>
              <a:rPr lang="es-PA" dirty="0" smtClean="0"/>
              <a:t>El circuito de muestreo requiere circuitería mas costosa</a:t>
            </a:r>
          </a:p>
          <a:p>
            <a:pPr lvl="1"/>
            <a:r>
              <a:rPr lang="es-PA" dirty="0" smtClean="0"/>
              <a:t>Se debe solo considerar el primer término de la serie de potencias</a:t>
            </a:r>
          </a:p>
          <a:p>
            <a:pPr lvl="2"/>
            <a:r>
              <a:rPr lang="es-PA" dirty="0" smtClean="0"/>
              <a:t>Se le conoce como Z.O.H. o Zero </a:t>
            </a:r>
            <a:r>
              <a:rPr lang="es-PA" dirty="0" err="1" smtClean="0"/>
              <a:t>Order</a:t>
            </a:r>
            <a:r>
              <a:rPr lang="es-PA" dirty="0" smtClean="0"/>
              <a:t> </a:t>
            </a:r>
            <a:r>
              <a:rPr lang="es-PA" dirty="0" err="1" smtClean="0"/>
              <a:t>Hold</a:t>
            </a:r>
            <a:endParaRPr lang="es-PA" dirty="0" smtClean="0"/>
          </a:p>
          <a:p>
            <a:pPr lvl="1"/>
            <a:r>
              <a:rPr lang="es-PA" dirty="0" smtClean="0"/>
              <a:t>En resumen, mantiene el valor actual hasta que actualiza a nuevo valor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799" y="3672114"/>
            <a:ext cx="2464560" cy="581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0" y="4829402"/>
            <a:ext cx="2333246" cy="192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La precisión del ZOH depende de la frecuencia de muestreo.  A T -&gt; 0 se comporta casi como señal continua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La respuesta impulso del ZOH 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87" y="2692324"/>
            <a:ext cx="2618242" cy="2099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346" y="5151772"/>
            <a:ext cx="4734538" cy="15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7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Como el </a:t>
            </a:r>
            <a:r>
              <a:rPr lang="es-PA" dirty="0" err="1" smtClean="0"/>
              <a:t>perído</a:t>
            </a:r>
            <a:r>
              <a:rPr lang="es-PA" dirty="0" smtClean="0"/>
              <a:t> es una sección de 2pi </a:t>
            </a:r>
            <a:r>
              <a:rPr lang="es-PA" dirty="0" err="1" smtClean="0"/>
              <a:t>ó</a:t>
            </a:r>
            <a:r>
              <a:rPr lang="es-PA" dirty="0" smtClean="0"/>
              <a:t> T = 2*</a:t>
            </a:r>
            <a:r>
              <a:rPr lang="es-PA" dirty="0" smtClean="0">
                <a:sym typeface="Symbol" panose="05050102010706020507" pitchFamily="18" charset="2"/>
              </a:rPr>
              <a:t>/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Magnitud										Fase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542" y="2761343"/>
            <a:ext cx="5682343" cy="1894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5254171"/>
            <a:ext cx="4115428" cy="1400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072" y="5155047"/>
            <a:ext cx="5238071" cy="14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El signo de                             cambia cada -pi/2 de signo y es discontinua a –pi/2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054" y="2227488"/>
            <a:ext cx="1710678" cy="704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485" y="2992655"/>
            <a:ext cx="4568371" cy="366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5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Posee frecuencia de corte </a:t>
            </a:r>
            <a:r>
              <a:rPr lang="es-PA" dirty="0" err="1" smtClean="0"/>
              <a:t>wc</a:t>
            </a:r>
            <a:r>
              <a:rPr lang="es-PA" dirty="0" smtClean="0"/>
              <a:t> = </a:t>
            </a:r>
            <a:r>
              <a:rPr lang="es-PA" dirty="0" err="1" smtClean="0"/>
              <a:t>ws</a:t>
            </a:r>
            <a:r>
              <a:rPr lang="es-PA" dirty="0" smtClean="0"/>
              <a:t>/2, magnitud de 0.636 </a:t>
            </a:r>
          </a:p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Cuando los dos primeros términos de la serie de potencia se extrapolan el dispositivo es un FOH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La respuesta impulso se da aplicándole un pulso unitario a t = 0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Como f(T) = 0 y f(0) =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943" y="3132195"/>
            <a:ext cx="5355771" cy="1578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226" y="5180719"/>
            <a:ext cx="6180976" cy="1474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039" y="5989182"/>
            <a:ext cx="1559073" cy="6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4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f(t) = 0 para t &gt;= 2T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Si combinamos las 3 regiones tenemos que el FOH será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182" y="1159760"/>
            <a:ext cx="3408935" cy="3094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162" y="4772382"/>
            <a:ext cx="8622713" cy="13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0 &lt;= t &lt; T, solo el primer término produce valores que no son 0</a:t>
            </a:r>
          </a:p>
          <a:p>
            <a:pPr lvl="1"/>
            <a:r>
              <a:rPr lang="es-PA" dirty="0" smtClean="0"/>
              <a:t>T &lt;= t &lt; 2T, los primeros dos términos producen un resultado</a:t>
            </a:r>
            <a:endParaRPr lang="es-PA" dirty="0"/>
          </a:p>
          <a:p>
            <a:pPr lvl="1"/>
            <a:r>
              <a:rPr lang="es-PA" dirty="0" smtClean="0"/>
              <a:t>Todos los otros términos dan valores 0</a:t>
            </a:r>
          </a:p>
          <a:p>
            <a:pPr lvl="1"/>
            <a:r>
              <a:rPr lang="es-PA" dirty="0" smtClean="0"/>
              <a:t>Función de transferencia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988" y="2298121"/>
            <a:ext cx="981983" cy="437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111" y="2735490"/>
            <a:ext cx="1197735" cy="444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843" y="4240394"/>
            <a:ext cx="5855207" cy="172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Respuesta en frecuencia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Magnitud										Fase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158" y="1451429"/>
            <a:ext cx="5713692" cy="1626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3573462"/>
            <a:ext cx="4997889" cy="1796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610" y="4325257"/>
            <a:ext cx="5457365" cy="69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5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927" y="1256567"/>
            <a:ext cx="5143501" cy="3994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97" y="2679732"/>
            <a:ext cx="4753203" cy="36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1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smtClean="0"/>
              <a:t>FINAL </a:t>
            </a:r>
            <a:r>
              <a:rPr lang="es-PA" sz="10000" dirty="0" smtClean="0"/>
              <a:t>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95580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- Introducción	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La transformada z es una herramienta para:</a:t>
            </a:r>
          </a:p>
          <a:p>
            <a:pPr lvl="1"/>
            <a:r>
              <a:rPr lang="es-PA" dirty="0" smtClean="0"/>
              <a:t>Análisis y síntesis de sistemas discretos de control</a:t>
            </a:r>
          </a:p>
          <a:p>
            <a:pPr lvl="1"/>
            <a:r>
              <a:rPr lang="es-PA" dirty="0" smtClean="0"/>
              <a:t>Similar a la transformada de Laplace para sistemas de tiempo continuo</a:t>
            </a:r>
          </a:p>
          <a:p>
            <a:r>
              <a:rPr lang="es-PA" dirty="0" smtClean="0"/>
              <a:t>En sistemas lineales discretos, la salida a una entrada dada es un sistema de ecuaciones diferenciales</a:t>
            </a:r>
          </a:p>
          <a:p>
            <a:pPr lvl="1"/>
            <a:r>
              <a:rPr lang="es-PA" dirty="0" smtClean="0"/>
              <a:t>Con la transformada z esta se vuelve </a:t>
            </a:r>
            <a:r>
              <a:rPr lang="es-PA" dirty="0" err="1" smtClean="0"/>
              <a:t>algebráica</a:t>
            </a:r>
            <a:r>
              <a:rPr lang="es-PA" dirty="0" smtClean="0"/>
              <a:t> (como en </a:t>
            </a:r>
            <a:r>
              <a:rPr lang="es-PA" dirty="0" err="1" smtClean="0"/>
              <a:t>t.c</a:t>
            </a:r>
            <a:r>
              <a:rPr lang="es-PA" dirty="0" smtClean="0"/>
              <a:t>. con Laplace)</a:t>
            </a:r>
          </a:p>
          <a:p>
            <a:pPr lvl="1"/>
            <a:r>
              <a:rPr lang="es-PA" dirty="0" smtClean="0"/>
              <a:t>El objetivo es:</a:t>
            </a:r>
          </a:p>
          <a:p>
            <a:pPr lvl="2"/>
            <a:r>
              <a:rPr lang="es-PA" dirty="0" smtClean="0"/>
              <a:t>Definir la transformada z</a:t>
            </a:r>
          </a:p>
          <a:p>
            <a:pPr lvl="2"/>
            <a:r>
              <a:rPr lang="es-PA" dirty="0" smtClean="0"/>
              <a:t>Teoremas básicos</a:t>
            </a:r>
          </a:p>
          <a:p>
            <a:pPr lvl="2"/>
            <a:r>
              <a:rPr lang="es-PA" dirty="0" smtClean="0"/>
              <a:t>Resolver ecuaciones diferenciales con la transformada z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96847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- Señales de Tiempo Discreto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Se dan en base al muestreo de señales continuas</a:t>
            </a:r>
          </a:p>
          <a:p>
            <a:pPr lvl="1"/>
            <a:r>
              <a:rPr lang="es-PA" dirty="0" smtClean="0"/>
              <a:t>La señal muestreada es x(0), x(T), x(2T), …</a:t>
            </a:r>
          </a:p>
          <a:p>
            <a:pPr lvl="1"/>
            <a:r>
              <a:rPr lang="es-PA" dirty="0" smtClean="0"/>
              <a:t>T = tiempo de muestreo</a:t>
            </a:r>
          </a:p>
          <a:p>
            <a:pPr lvl="1"/>
            <a:r>
              <a:rPr lang="es-PA" dirty="0" err="1" smtClean="0"/>
              <a:t>kT</a:t>
            </a:r>
            <a:r>
              <a:rPr lang="es-PA" dirty="0" smtClean="0"/>
              <a:t> = tiempo de muestreo a k períodos (la secuencia)</a:t>
            </a:r>
          </a:p>
          <a:p>
            <a:pPr lvl="1"/>
            <a:endParaRPr lang="es-PA" dirty="0"/>
          </a:p>
          <a:p>
            <a:r>
              <a:rPr lang="es-PA" dirty="0" smtClean="0"/>
              <a:t>x(0), x(1), x(2), x(3), … para T = 1s</a:t>
            </a:r>
          </a:p>
          <a:p>
            <a:pPr lvl="1"/>
            <a:endParaRPr lang="es-PA" dirty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609" y="3801980"/>
            <a:ext cx="4454983" cy="287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1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Método para trabajo de sistemas discretos</a:t>
                </a:r>
              </a:p>
              <a:p>
                <a:endParaRPr lang="es-PA" dirty="0" smtClean="0"/>
              </a:p>
              <a:p>
                <a:r>
                  <a:rPr lang="es-PA" dirty="0" smtClean="0"/>
                  <a:t>Considerar z como función del tiempo x(t)</a:t>
                </a:r>
              </a:p>
              <a:p>
                <a:r>
                  <a:rPr lang="es-PA" dirty="0" smtClean="0"/>
                  <a:t>Considerar x(t) pero solo los valores muestreados x(0), x(T), x(2T), …</a:t>
                </a:r>
              </a:p>
              <a:p>
                <a:pPr lvl="1"/>
                <a:r>
                  <a:rPr lang="es-PA" dirty="0" smtClean="0"/>
                  <a:t>La transformada z es aquella donde t &gt;= 0 para secuencias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(2.1)</a:t>
                </a:r>
              </a:p>
              <a:p>
                <a:pPr lvl="2"/>
                <a:r>
                  <a:rPr lang="es-PA" dirty="0" smtClean="0"/>
                  <a:t>Asumimos x(t) = 0 para t &lt; 0</a:t>
                </a:r>
              </a:p>
              <a:p>
                <a:pPr lvl="2"/>
                <a:r>
                  <a:rPr lang="es-PA" dirty="0" smtClean="0"/>
                  <a:t>O lo mismo x(k) = 0 para k &lt; 0</a:t>
                </a:r>
              </a:p>
              <a:p>
                <a:r>
                  <a:rPr lang="es-PA" dirty="0" smtClean="0"/>
                  <a:t>La </a:t>
                </a:r>
                <a:r>
                  <a:rPr lang="es-PA" dirty="0"/>
                  <a:t>transformada z, X(z)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para x(t), se da con T implícitamente</a:t>
                </a:r>
              </a:p>
              <a:p>
                <a:pPr lvl="1"/>
                <a:r>
                  <a:rPr lang="es-PA" dirty="0" smtClean="0"/>
                  <a:t>Para secuencias x(k), no se vuelve con T </a:t>
                </a:r>
                <a:r>
                  <a:rPr lang="es-PA" dirty="0" err="1" smtClean="0"/>
                  <a:t>explicitamente</a:t>
                </a:r>
                <a:r>
                  <a:rPr lang="es-PA" dirty="0" smtClean="0"/>
                  <a:t> </a:t>
                </a:r>
                <a:endParaRPr lang="es-PA" dirty="0"/>
              </a:p>
              <a:p>
                <a:r>
                  <a:rPr lang="es-PA" dirty="0" smtClean="0"/>
                  <a:t>La transformada z para x(t) en donde </a:t>
                </a:r>
                <a:r>
                  <a:rPr lang="es-PA" dirty="0" smtClean="0">
                    <a:sym typeface="Symbol" panose="05050102010706020507" pitchFamily="18" charset="2"/>
                  </a:rPr>
                  <a:t> </a:t>
                </a:r>
                <a:r>
                  <a:rPr lang="es-PA" dirty="0" smtClean="0"/>
                  <a:t>&gt; t &gt; -</a:t>
                </a:r>
                <a:r>
                  <a:rPr lang="es-PA" dirty="0" smtClean="0">
                    <a:sym typeface="Symbol" panose="05050102010706020507" pitchFamily="18" charset="2"/>
                  </a:rPr>
                  <a:t> o x(k) donde k = 0,</a:t>
                </a:r>
                <a:r>
                  <a:rPr lang="es-PA" dirty="0">
                    <a:sym typeface="Symbol" panose="05050102010706020507" pitchFamily="18" charset="2"/>
                  </a:rPr>
                  <a:t>1,  2</a:t>
                </a:r>
                <a:r>
                  <a:rPr lang="es-PA" dirty="0" smtClean="0">
                    <a:sym typeface="Symbol" panose="05050102010706020507" pitchFamily="18" charset="2"/>
                  </a:rPr>
                  <a:t>,… 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 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s-PA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(2.2)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  <a:blipFill>
                <a:blip r:embed="rId2"/>
                <a:stretch>
                  <a:fillRect l="-272" t="-1161" b="-7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563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A la ecuación 2.1 -&gt; Transformada z de un solo lado</a:t>
                </a:r>
              </a:p>
              <a:p>
                <a:r>
                  <a:rPr lang="es-PA" dirty="0" smtClean="0"/>
                  <a:t>A la ecuación 2.2 -&gt; Transformada z de doble lado</a:t>
                </a:r>
              </a:p>
              <a:p>
                <a:r>
                  <a:rPr lang="es-PA" dirty="0" smtClean="0"/>
                  <a:t>AMBAS son series de potencia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s-PA" dirty="0" smtClean="0"/>
                  <a:t>.</a:t>
                </a:r>
              </a:p>
              <a:p>
                <a:r>
                  <a:rPr lang="es-PA" dirty="0" smtClean="0"/>
                  <a:t>Para todos los casos, consideraremos la transformada z de un solo lado</a:t>
                </a:r>
              </a:p>
              <a:p>
                <a:r>
                  <a:rPr lang="es-PA" dirty="0" smtClean="0"/>
                  <a:t>La serie infinita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s-PA" dirty="0" smtClean="0"/>
                  <a:t> converge fuera del círculo |z| = R</a:t>
                </a:r>
              </a:p>
              <a:p>
                <a:pPr lvl="1"/>
                <a:r>
                  <a:rPr lang="es-PA" dirty="0" smtClean="0"/>
                  <a:t>R = radio de convergencia absoluto</a:t>
                </a:r>
              </a:p>
              <a:p>
                <a:r>
                  <a:rPr lang="es-PA" dirty="0" smtClean="0"/>
                  <a:t>La expansión de la ecuación 2.1 nos da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s-PA" b="0" dirty="0" smtClean="0"/>
                  <a:t>		(2.3)</a:t>
                </a:r>
              </a:p>
              <a:p>
                <a:pPr lvl="1"/>
                <a:r>
                  <a:rPr lang="es-PA" dirty="0" smtClean="0"/>
                  <a:t>Ecuación de una función x(t) en dominio z</a:t>
                </a:r>
              </a:p>
              <a:p>
                <a:pPr lvl="1"/>
                <a:r>
                  <a:rPr lang="es-PA" b="0" dirty="0" smtClean="0"/>
                  <a:t>x(</a:t>
                </a:r>
                <a:r>
                  <a:rPr lang="es-PA" b="0" dirty="0" err="1" smtClean="0"/>
                  <a:t>kT</a:t>
                </a:r>
                <a:r>
                  <a:rPr lang="es-PA" b="0" dirty="0" smtClean="0"/>
                  <a:t>) = cuando ocurren las amplitudes a instantes de x(t)</a:t>
                </a:r>
              </a:p>
              <a:p>
                <a:r>
                  <a:rPr lang="es-PA" dirty="0" smtClean="0"/>
                  <a:t>La inversa se puede conseguir</a:t>
                </a:r>
              </a:p>
              <a:p>
                <a:pPr lvl="1"/>
                <a:r>
                  <a:rPr lang="es-PA" b="0" dirty="0" err="1" smtClean="0"/>
                  <a:t>Division</a:t>
                </a:r>
                <a:r>
                  <a:rPr lang="es-PA" b="0" dirty="0" smtClean="0"/>
                  <a:t> directa</a:t>
                </a:r>
              </a:p>
              <a:p>
                <a:pPr lvl="1"/>
                <a:r>
                  <a:rPr lang="es-PA" dirty="0" smtClean="0"/>
                  <a:t>Métodos computacionales</a:t>
                </a:r>
              </a:p>
              <a:p>
                <a:pPr lvl="1"/>
                <a:r>
                  <a:rPr lang="es-PA" b="0" dirty="0" smtClean="0"/>
                  <a:t>Fracciones parciales</a:t>
                </a:r>
              </a:p>
              <a:p>
                <a:pPr lvl="1"/>
                <a:r>
                  <a:rPr lang="es-PA" dirty="0" smtClean="0"/>
                  <a:t>Método de integral inversa</a:t>
                </a:r>
                <a:endParaRPr lang="es-PA" b="0" dirty="0" smtClean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  <a:blipFill>
                <a:blip r:embed="rId2"/>
                <a:stretch>
                  <a:fillRect l="-218" t="-1742" b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23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1853248"/>
                <a:ext cx="11756151" cy="486839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Hablamos de que la transformada z ofrece discontinuidad a t = 0</a:t>
                </a:r>
              </a:p>
              <a:p>
                <a:pPr lvl="1"/>
                <a:r>
                  <a:rPr lang="es-PA" dirty="0" smtClean="0"/>
                  <a:t>Asumir x(0) = x(0+) y Discontinuidad entre [x(0-) + x(0+]/2</a:t>
                </a:r>
              </a:p>
              <a:p>
                <a:r>
                  <a:rPr lang="es-PA" dirty="0" smtClean="0"/>
                  <a:t>Función </a:t>
                </a:r>
                <a:r>
                  <a:rPr lang="es-PA" dirty="0" err="1" smtClean="0"/>
                  <a:t>escalon</a:t>
                </a:r>
                <a:r>
                  <a:rPr lang="es-PA" dirty="0" smtClean="0"/>
                  <a:t> unitario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   0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0,         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r>
                  <a:rPr lang="es-PA" b="0" dirty="0" smtClean="0"/>
                  <a:t>		</a:t>
                </a:r>
              </a:p>
              <a:p>
                <a:r>
                  <a:rPr lang="es-PA" dirty="0" smtClean="0"/>
                  <a:t>Entonces aplicando lo aprendido de transformada z para x(t)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s-PA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serie converge en |z| &gt; 1.  Escrita en notación k será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=0,1,2,…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&lt;0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1853248"/>
                <a:ext cx="11756151" cy="4868394"/>
              </a:xfrm>
              <a:blipFill rotWithShape="0">
                <a:blip r:embed="rId2"/>
                <a:stretch>
                  <a:fillRect l="-259" t="-125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Image result for funcion escalon unitari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0" t="42540"/>
          <a:stretch/>
        </p:blipFill>
        <p:spPr bwMode="auto">
          <a:xfrm>
            <a:off x="8513214" y="2470484"/>
            <a:ext cx="3613661" cy="181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59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rampa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≥0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Notar que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= 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 para k = 0,1,2,… y aplicando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𝑘𝑇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nary>
                              <m:naryPr>
                                <m:chr m:val="∑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(0+1×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+…)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079" y="3609222"/>
            <a:ext cx="38195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1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</a:t>
            </a:r>
            <a:r>
              <a:rPr lang="es-PA" dirty="0" smtClean="0"/>
              <a:t>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</a:t>
                </a:r>
                <a:r>
                  <a:rPr lang="es-PA" dirty="0" err="1" smtClean="0"/>
                  <a:t>polinomial</a:t>
                </a:r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=0,1,2,…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+…)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(1 −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funcion polinomial contr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2"/>
          <a:stretch/>
        </p:blipFill>
        <p:spPr bwMode="auto">
          <a:xfrm>
            <a:off x="5861820" y="3096126"/>
            <a:ext cx="5267325" cy="261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76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exponencial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Como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𝑎𝑘𝑇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75" y="2386971"/>
            <a:ext cx="3952625" cy="280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3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Función Sinusoidal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PA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𝑤𝑡</m:t>
                                </m:r>
                              </m:e>
                            </m:func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Como:</a:t>
                </a:r>
                <a:endParaRPr lang="es-PA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𝑤𝑗𝑡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  =</m:t>
                    </m:r>
                    <m:func>
                      <m:func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𝑗</m:t>
                    </m:r>
                    <m:func>
                      <m:func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dirty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</m:oMath>
                </a14:m>
                <a:endParaRPr lang="es-PA" b="0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𝑤𝑗𝑡</m:t>
                        </m:r>
                      </m:sup>
                    </m:sSup>
                    <m:r>
                      <a:rPr lang="es-PA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 dirty="0">
                        <a:latin typeface="Cambria Math" panose="02040503050406030204" pitchFamily="18" charset="0"/>
                      </a:rPr>
                      <m:t>𝑗</m:t>
                    </m:r>
                    <m:func>
                      <m:func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smtClean="0"/>
                  <a:t>Tenemos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𝑗𝑤𝑡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𝑗𝑤𝑡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𝑗𝑤𝑇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𝑗𝑤𝑡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𝑗𝑤𝑡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𝑍𝑠𝑖𝑛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𝑤𝑇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func>
                          <m:func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PA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𝑤𝑇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func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11" t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01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Ejemplo - Obtenga la transformada z de: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Convertimos X(s) a x(t) por medio de fracciones parciales: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Multiplicamos la ecuación en ambos extremos por s y nos queda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Evaluamos para s = 0 y tenemos A = 1</a:t>
                </a:r>
              </a:p>
              <a:p>
                <a:pPr lvl="1"/>
                <a:r>
                  <a:rPr lang="es-PA" dirty="0" smtClean="0"/>
                  <a:t>Tomamos nuevamente la ecuación y multiplicamos ambos extremos por s+1,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Evaluamos para s = -1 y tenemos B = -1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Aplicamos transformada inversa de Laplace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=1 − 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s-PA" dirty="0" smtClean="0"/>
                  <a:t> = x(t)</a:t>
                </a:r>
              </a:p>
              <a:p>
                <a:pPr lvl="1"/>
                <a:r>
                  <a:rPr lang="es-PA" dirty="0" smtClean="0"/>
                  <a:t>Aplicamos transformada z para x(t) y 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Finalmente multiplicando todo 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 rotWithShape="0">
                <a:blip r:embed="rId2"/>
                <a:stretch>
                  <a:fillRect l="-211" t="-100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2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Transformadas Z</a:t>
            </a:r>
            <a:br>
              <a:rPr lang="es-PA" dirty="0" smtClean="0"/>
            </a:br>
            <a:r>
              <a:rPr lang="es-PA" dirty="0" smtClean="0"/>
              <a:t>X(s)-&gt;x(t)-&gt;x(</a:t>
            </a:r>
            <a:r>
              <a:rPr lang="es-PA" dirty="0" err="1" smtClean="0"/>
              <a:t>kT</a:t>
            </a:r>
            <a:r>
              <a:rPr lang="es-PA" dirty="0" smtClean="0"/>
              <a:t>)-&gt;X(z)</a:t>
            </a:r>
            <a:endParaRPr lang="es-P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46384"/>
            <a:ext cx="5334000" cy="5011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92" y="4388"/>
            <a:ext cx="5363308" cy="68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8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2052918"/>
                <a:ext cx="11493500" cy="4576482"/>
              </a:xfrm>
            </p:spPr>
            <p:txBody>
              <a:bodyPr/>
              <a:lstStyle/>
              <a:p>
                <a:r>
                  <a:rPr lang="es-PA" dirty="0" smtClean="0"/>
                  <a:t>Multiplicación por una constante.  Si X(z) es la transformada z de x(t), entonces: </a:t>
                </a:r>
              </a:p>
              <a:p>
                <a:pPr lvl="1"/>
                <a:r>
                  <a:rPr lang="es-PA" dirty="0" smtClean="0"/>
                  <a:t>Z[</a:t>
                </a:r>
                <a:r>
                  <a:rPr lang="es-PA" dirty="0" err="1" smtClean="0"/>
                  <a:t>ax</a:t>
                </a:r>
                <a:r>
                  <a:rPr lang="es-PA" dirty="0" smtClean="0"/>
                  <a:t>(t)] = </a:t>
                </a:r>
                <a:r>
                  <a:rPr lang="es-PA" dirty="0" err="1" smtClean="0"/>
                  <a:t>aZ</a:t>
                </a:r>
                <a:r>
                  <a:rPr lang="es-PA" dirty="0" smtClean="0"/>
                  <a:t>[x(t)]</a:t>
                </a:r>
              </a:p>
              <a:p>
                <a:r>
                  <a:rPr lang="es-PA" dirty="0" err="1" smtClean="0"/>
                  <a:t>Linearidad</a:t>
                </a:r>
                <a:r>
                  <a:rPr lang="es-PA" dirty="0" smtClean="0"/>
                  <a:t> de la Transformada z.  Si f(k) y g(k) son transformables y </a:t>
                </a:r>
                <a:r>
                  <a:rPr lang="es-PA" dirty="0" smtClean="0">
                    <a:sym typeface="Symbol" panose="05050102010706020507" pitchFamily="18" charset="2"/>
                  </a:rPr>
                  <a:t> y  escalares: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x(k) = f(k) + g(k) tiene transformada X(z) = F(z) </a:t>
                </a:r>
                <a:r>
                  <a:rPr lang="es-PA" dirty="0">
                    <a:sym typeface="Symbol" panose="05050102010706020507" pitchFamily="18" charset="2"/>
                  </a:rPr>
                  <a:t>+ </a:t>
                </a:r>
                <a:r>
                  <a:rPr lang="es-PA" dirty="0" smtClean="0">
                    <a:sym typeface="Symbol" panose="05050102010706020507" pitchFamily="18" charset="2"/>
                  </a:rPr>
                  <a:t>G(z)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Multiplicación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 smtClean="0"/>
                  <a:t>.  Si X(z)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la </a:t>
                </a:r>
                <a:r>
                  <a:rPr lang="en-US" dirty="0" err="1" smtClean="0"/>
                  <a:t>transformada</a:t>
                </a:r>
                <a:r>
                  <a:rPr lang="en-US" dirty="0" smtClean="0"/>
                  <a:t> de x(k). La </a:t>
                </a:r>
                <a:r>
                  <a:rPr lang="en-US" dirty="0" err="1" smtClean="0"/>
                  <a:t>transformada</a:t>
                </a:r>
                <a:r>
                  <a:rPr lang="en-US" dirty="0" smtClean="0"/>
                  <a:t>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s-PA" dirty="0" smtClean="0"/>
                  <a:t>X(z) = X(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r>
                  <a:rPr lang="es-PA" dirty="0" smtClean="0"/>
                  <a:t>Teorema de traslación: Si x(t) = 0 para t &lt; 0 y x(t) tiene transformada X(z), entonces:</a:t>
                </a:r>
              </a:p>
              <a:p>
                <a:pPr lvl="1"/>
                <a:r>
                  <a:rPr lang="es-PA" dirty="0" smtClean="0"/>
                  <a:t>Traslación a izquierda -&gt; Z[x(t – </a:t>
                </a:r>
                <a:r>
                  <a:rPr lang="es-PA" dirty="0" err="1" smtClean="0"/>
                  <a:t>nT</a:t>
                </a:r>
                <a:r>
                  <a:rPr lang="es-PA" dirty="0" smtClean="0"/>
                  <a:t>)]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s-PA" dirty="0" smtClean="0"/>
                  <a:t>Traslación a la derecha -&gt; </a:t>
                </a:r>
                <a:r>
                  <a:rPr lang="es-PA" dirty="0"/>
                  <a:t>Z[x(t </a:t>
                </a:r>
                <a:r>
                  <a:rPr lang="es-PA" dirty="0" smtClean="0"/>
                  <a:t>+ </a:t>
                </a:r>
                <a:r>
                  <a:rPr lang="es-PA" dirty="0" err="1"/>
                  <a:t>nT</a:t>
                </a:r>
                <a:r>
                  <a:rPr lang="es-PA" dirty="0"/>
                  <a:t>)]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s-PA" dirty="0" smtClean="0"/>
                  <a:t>Similarmente -&gt; Z[x(k + n)]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−…−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2052918"/>
                <a:ext cx="11493500" cy="4576482"/>
              </a:xfrm>
              <a:blipFill>
                <a:blip r:embed="rId2"/>
                <a:stretch>
                  <a:fillRect l="-212" t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37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Encontrar la transformada z de la función escalón que está atrasada 1 período de tiempo y luego encontrar la misma </a:t>
                </a:r>
                <a:r>
                  <a:rPr lang="es-PA" dirty="0" err="1" smtClean="0"/>
                  <a:t>tranformada</a:t>
                </a:r>
                <a:r>
                  <a:rPr lang="es-PA" dirty="0" smtClean="0"/>
                  <a:t> a 4 períodos de tiempo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−1∗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−4∗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Obtener la transformada z 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=1,2,3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</m:t>
                            </m:r>
                          </m:e>
                        </m:eqArr>
                      </m:e>
                    </m:d>
                  </m:oMath>
                </a14:m>
                <a:endParaRPr lang="es-PA" dirty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  <a:blipFill>
                <a:blip r:embed="rId2"/>
                <a:stretch>
                  <a:fillRect l="-212" t="-638" r="-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621" y="2886331"/>
            <a:ext cx="3545305" cy="279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1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Considerando la función y(k), en la cual es la suma de x(k), </a:t>
                </a:r>
                <a:r>
                  <a:rPr lang="es-PA" dirty="0"/>
                  <a:t>k</a:t>
                </a:r>
                <a:r>
                  <a:rPr lang="es-PA" dirty="0" smtClean="0"/>
                  <a:t> = 0,1,2,…k.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donde</a:t>
                </a:r>
                <a:r>
                  <a:rPr lang="en-US" dirty="0" smtClean="0"/>
                  <a:t> y(k) = 0 para k &lt; 0.  </a:t>
                </a:r>
                <a:r>
                  <a:rPr lang="en-US" dirty="0" err="1" smtClean="0"/>
                  <a:t>Obtener</a:t>
                </a:r>
                <a:r>
                  <a:rPr lang="en-US" dirty="0" smtClean="0"/>
                  <a:t> Y(z)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−1)=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para k = 0,1,2,…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  <a:blipFill rotWithShape="0">
                <a:blip r:embed="rId2"/>
                <a:stretch>
                  <a:fillRect l="-212" t="-765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02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Teorema de Traslación complejo:  Si x(t) tiene transformada X(z) entonces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puede</a:t>
                </a:r>
                <a:r>
                  <a:rPr lang="en-US" dirty="0" smtClean="0"/>
                  <a:t> dares </a:t>
                </a:r>
                <a:r>
                  <a:rPr lang="en-US" dirty="0" err="1" smtClean="0"/>
                  <a:t>como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Encontrar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donde</a:t>
                </a:r>
                <a:r>
                  <a:rPr lang="en-US" dirty="0" smtClean="0"/>
                  <a:t> x(t) = sin(</a:t>
                </a:r>
                <a:r>
                  <a:rPr lang="en-US" dirty="0" err="1" smtClean="0"/>
                  <a:t>wt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s-PA" dirty="0" smtClean="0"/>
                  <a:t>Primero encontramos X(z)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𝑧𝑆𝑖𝑛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𝑧𝐶𝑜𝑠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s-PA" dirty="0" smtClean="0"/>
                  <a:t>Luego reemplazamos z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Funciona igual para coseno!!!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80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Obtener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s-PA" dirty="0" smtClean="0"/>
                  <a:t>Primero obtenemos la transformada z de t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Luego reemplazamos z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86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001274" cy="4195481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/>
              <a:t>Introducción</a:t>
            </a:r>
            <a:r>
              <a:rPr lang="en-US" b="1" dirty="0" smtClean="0"/>
              <a:t> a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 digital</a:t>
            </a:r>
          </a:p>
          <a:p>
            <a:r>
              <a:rPr lang="en-US" b="1" dirty="0" err="1" smtClean="0"/>
              <a:t>Establecer</a:t>
            </a:r>
            <a:r>
              <a:rPr lang="en-US" b="1" dirty="0" smtClean="0"/>
              <a:t> </a:t>
            </a:r>
            <a:r>
              <a:rPr lang="en-US" b="1" dirty="0" err="1" smtClean="0"/>
              <a:t>diferencias</a:t>
            </a:r>
            <a:r>
              <a:rPr lang="en-US" b="1" dirty="0" smtClean="0"/>
              <a:t> de </a:t>
            </a:r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endParaRPr lang="en-US" b="1" dirty="0" smtClean="0"/>
          </a:p>
          <a:p>
            <a:r>
              <a:rPr lang="en-US" b="1" dirty="0" err="1" smtClean="0"/>
              <a:t>Muestreo</a:t>
            </a:r>
            <a:r>
              <a:rPr lang="en-US" b="1" dirty="0" smtClean="0"/>
              <a:t> y </a:t>
            </a:r>
            <a:r>
              <a:rPr lang="en-US" b="1" dirty="0" err="1" smtClean="0"/>
              <a:t>retención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abierto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Cerrado</a:t>
            </a:r>
            <a:endParaRPr lang="en-US" b="1" dirty="0" smtClean="0"/>
          </a:p>
          <a:p>
            <a:r>
              <a:rPr lang="en-US" b="1" dirty="0" smtClean="0"/>
              <a:t>Sistema de </a:t>
            </a:r>
            <a:r>
              <a:rPr lang="en-US" b="1" dirty="0" err="1" smtClean="0"/>
              <a:t>respuesta</a:t>
            </a:r>
            <a:r>
              <a:rPr lang="en-US" b="1" dirty="0" smtClean="0"/>
              <a:t> </a:t>
            </a:r>
            <a:r>
              <a:rPr lang="en-US" b="1" dirty="0" err="1" smtClean="0"/>
              <a:t>característica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endParaRPr lang="en-US" b="1" dirty="0" smtClean="0"/>
          </a:p>
          <a:p>
            <a:r>
              <a:rPr lang="en-US" b="1" dirty="0" err="1" smtClean="0"/>
              <a:t>Analisis</a:t>
            </a:r>
            <a:r>
              <a:rPr lang="en-US" b="1" dirty="0" smtClean="0"/>
              <a:t> de </a:t>
            </a:r>
            <a:r>
              <a:rPr lang="en-US" b="1" dirty="0" err="1" smtClean="0"/>
              <a:t>estabilidad</a:t>
            </a:r>
            <a:endParaRPr lang="en-US" b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60924" y="2052917"/>
            <a:ext cx="500127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 err="1"/>
              <a:t>Diseño</a:t>
            </a:r>
            <a:r>
              <a:rPr lang="en-US" b="1" dirty="0"/>
              <a:t> de </a:t>
            </a:r>
            <a:r>
              <a:rPr lang="en-US" b="1" dirty="0" err="1"/>
              <a:t>controladores</a:t>
            </a:r>
            <a:endParaRPr lang="en-US" b="1" dirty="0"/>
          </a:p>
          <a:p>
            <a:r>
              <a:rPr lang="en-US" b="1" dirty="0" err="1"/>
              <a:t>Estimación</a:t>
            </a:r>
            <a:r>
              <a:rPr lang="en-US" b="1" dirty="0"/>
              <a:t> de </a:t>
            </a:r>
            <a:r>
              <a:rPr lang="en-US" b="1" dirty="0" err="1"/>
              <a:t>estados</a:t>
            </a:r>
            <a:endParaRPr lang="en-US" b="1" dirty="0"/>
          </a:p>
          <a:p>
            <a:r>
              <a:rPr lang="en-US" b="1" dirty="0"/>
              <a:t>Control </a:t>
            </a:r>
            <a:r>
              <a:rPr lang="en-US" b="1" dirty="0" err="1"/>
              <a:t>Óptimo</a:t>
            </a:r>
            <a:r>
              <a:rPr lang="en-US" b="1" dirty="0"/>
              <a:t> Lineal </a:t>
            </a:r>
            <a:r>
              <a:rPr lang="en-US" b="1" dirty="0" err="1"/>
              <a:t>Cuadrático</a:t>
            </a:r>
            <a:endParaRPr lang="en-US" b="1" dirty="0"/>
          </a:p>
          <a:p>
            <a:r>
              <a:rPr lang="en-US" b="1" dirty="0" err="1"/>
              <a:t>Transformación</a:t>
            </a:r>
            <a:r>
              <a:rPr lang="en-US" b="1" dirty="0"/>
              <a:t> de </a:t>
            </a:r>
            <a:r>
              <a:rPr lang="en-US" b="1" dirty="0" err="1"/>
              <a:t>filtros</a:t>
            </a:r>
            <a:r>
              <a:rPr lang="en-US" b="1" dirty="0"/>
              <a:t> </a:t>
            </a:r>
            <a:r>
              <a:rPr lang="en-US" b="1" dirty="0" err="1"/>
              <a:t>analógicos</a:t>
            </a:r>
            <a:endParaRPr lang="en-US" b="1" dirty="0"/>
          </a:p>
          <a:p>
            <a:r>
              <a:rPr lang="en-US" b="1" dirty="0" err="1"/>
              <a:t>Estructura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Implementación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Efectos</a:t>
            </a:r>
            <a:r>
              <a:rPr lang="en-US" b="1" dirty="0"/>
              <a:t> </a:t>
            </a:r>
            <a:r>
              <a:rPr lang="en-US" b="1" dirty="0" err="1"/>
              <a:t>Finitos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Teorema del Valor Inicial:  Si x(t) tiene una transformada z como X(z) y existe, entonces el valor inicial x(0) de x(t) o x(k) esta dada por </a:t>
                </a:r>
                <a:endParaRPr lang="es-PA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Determinar el valor inicial de x(0) si la transformada z de x(t) es la siguiente: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=0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 r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05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>
                <a:normAutofit/>
              </a:bodyPr>
              <a:lstStyle/>
              <a:p>
                <a:r>
                  <a:rPr lang="es-PA" sz="1800" dirty="0" smtClean="0"/>
                  <a:t>Teorema del Valor Final:  Suponga que x(k), donde x(k) = 0 para k &lt; 0, tiene la transformada z X(z) y polos en el circulo z con posibilidad a z = 1.  </a:t>
                </a:r>
                <a:r>
                  <a:rPr lang="es-PA" sz="1800" dirty="0"/>
                  <a:t>Entonces </a:t>
                </a:r>
                <a:r>
                  <a:rPr lang="es-PA" sz="1800" dirty="0" smtClean="0"/>
                  <a:t>tenemos:</a:t>
                </a:r>
                <a:endParaRPr lang="es-PA" sz="18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sz="1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]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sz="1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sz="1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sz="1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sz="1800" dirty="0" smtClean="0"/>
              </a:p>
              <a:p>
                <a:r>
                  <a:rPr lang="es-PA" sz="1800" b="0" dirty="0" smtClean="0"/>
                  <a:t>Procedemos como sigue…</a:t>
                </a:r>
              </a:p>
              <a:p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) </m:t>
                        </m:r>
                        <m:sSup>
                          <m:sSup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 smtClean="0"/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s-PA" sz="1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en-US" sz="1800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dirty="0" smtClean="0"/>
                  <a:t>-</a:t>
                </a:r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dirty="0" smtClean="0"/>
                  <a:t>=</a:t>
                </a:r>
                <a:r>
                  <a:rPr lang="es-PA" sz="1800" dirty="0"/>
                  <a:t> </a:t>
                </a:r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)(1−</m:t>
                    </m:r>
                    <m:sSup>
                      <m:sSup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 smtClean="0"/>
              </a:p>
              <a:p>
                <a:r>
                  <a:rPr lang="es-PA" sz="1800" dirty="0" smtClean="0"/>
                  <a:t>Debido a esto quedamos entonces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+…=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</m:t>
                        </m:r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unc>
                      <m:funcPr>
                        <m:ctrlP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sz="1800" b="0" i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lim</m:t>
                            </m:r>
                          </m:e>
                          <m:lim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[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𝑘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]</m:t>
                        </m:r>
                      </m:e>
                    </m:func>
                  </m:oMath>
                </a14:m>
                <a:endParaRPr lang="en-US" sz="1800" dirty="0" smtClean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]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43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Determinar el valor final de la función para x(</a:t>
                </a:r>
                <a:r>
                  <a:rPr lang="es-PA" dirty="0">
                    <a:sym typeface="Symbol" panose="05050102010706020507" pitchFamily="18" charset="2"/>
                  </a:rPr>
                  <a:t>) de: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- 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s-PA" dirty="0"/>
                  <a:t>Aplicando el teorema de valor final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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en-US" dirty="0"/>
                          <m:t> − 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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 (1</m:t>
                        </m:r>
                        <m:r>
                          <m:rPr>
                            <m:nor/>
                          </m:rPr>
                          <a:rPr lang="en-US" dirty="0"/>
                          <m:t>− 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  <m:r>
                      <a:rPr lang="es-PA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s-PA" dirty="0"/>
                  <a:t>Esto es lo mismo que tener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PA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s-PA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</m:oMath>
                </a14:m>
                <a:r>
                  <a:rPr lang="en-US" dirty="0"/>
                  <a:t> para </a:t>
                </a:r>
                <a:r>
                  <a:rPr lang="en-US" dirty="0" err="1"/>
                  <a:t>cuando</a:t>
                </a:r>
                <a:r>
                  <a:rPr lang="en-US" dirty="0"/>
                  <a:t> t </a:t>
                </a:r>
                <a:r>
                  <a:rPr lang="en-US" dirty="0" err="1"/>
                  <a:t>es</a:t>
                </a:r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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Conclusión:  Finalmente referirse a la tabla de transformadas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53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Sirve de la misma manera que la transformada inversa de Laplace en tiempo continuo pero para sistemas discretos</a:t>
                </a:r>
              </a:p>
              <a:p>
                <a:r>
                  <a:rPr lang="es-PA" dirty="0" smtClean="0"/>
                  <a:t>Notación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s-PA" dirty="0" smtClean="0"/>
                  <a:t>El resultado de la transformada inversa de Z es x(k)</a:t>
                </a:r>
              </a:p>
              <a:p>
                <a:pPr lvl="1"/>
                <a:r>
                  <a:rPr lang="es-PA" dirty="0" smtClean="0"/>
                  <a:t>Es un único resultado para x(k)</a:t>
                </a:r>
              </a:p>
              <a:p>
                <a:pPr lvl="1"/>
                <a:r>
                  <a:rPr lang="es-PA" dirty="0" smtClean="0"/>
                  <a:t>No es resultado único para x(t).  ¿Porqué?. Solo </a:t>
                </a:r>
                <a:r>
                  <a:rPr lang="es-PA" dirty="0" err="1" smtClean="0"/>
                  <a:t>evalua</a:t>
                </a:r>
                <a:r>
                  <a:rPr lang="es-PA" dirty="0" smtClean="0"/>
                  <a:t> a t=0,2T,3T,4T… y no las otras muestras</a:t>
                </a:r>
              </a:p>
              <a:p>
                <a:pPr lvl="2"/>
                <a:r>
                  <a:rPr lang="es-PA" dirty="0" smtClean="0"/>
                  <a:t>Puede haber múltiples funciones para los mismos casos de x(k)</a:t>
                </a:r>
              </a:p>
              <a:p>
                <a:r>
                  <a:rPr lang="es-PA" dirty="0" smtClean="0"/>
                  <a:t>Podemos usar la tabla de la siguiente página</a:t>
                </a:r>
              </a:p>
              <a:p>
                <a:r>
                  <a:rPr lang="es-PA" dirty="0" smtClean="0"/>
                  <a:t>Para funciones Z complejas debemos descomponer en funciones Z sencillas.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464" y="2326277"/>
            <a:ext cx="2961772" cy="148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0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87" y="1940802"/>
            <a:ext cx="6002591" cy="3949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81" y="1940802"/>
            <a:ext cx="5429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0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6" y="2052918"/>
            <a:ext cx="11454063" cy="4524345"/>
          </a:xfrm>
        </p:spPr>
        <p:txBody>
          <a:bodyPr>
            <a:normAutofit/>
          </a:bodyPr>
          <a:lstStyle/>
          <a:p>
            <a:r>
              <a:rPr lang="es-PA" dirty="0" smtClean="0"/>
              <a:t>Métodos para encontrar la transformada Z</a:t>
            </a:r>
          </a:p>
          <a:p>
            <a:pPr lvl="1"/>
            <a:r>
              <a:rPr lang="es-PA" dirty="0" smtClean="0"/>
              <a:t>Método de división directa</a:t>
            </a:r>
          </a:p>
          <a:p>
            <a:pPr lvl="1"/>
            <a:r>
              <a:rPr lang="es-PA" dirty="0" smtClean="0"/>
              <a:t>Método computacional</a:t>
            </a:r>
          </a:p>
          <a:p>
            <a:pPr lvl="1"/>
            <a:r>
              <a:rPr lang="es-PA" dirty="0" smtClean="0"/>
              <a:t>Método de expansión por fracciones parciales</a:t>
            </a:r>
          </a:p>
          <a:p>
            <a:pPr lvl="1"/>
            <a:r>
              <a:rPr lang="es-PA" dirty="0" smtClean="0"/>
              <a:t>Método de integral de inversión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79101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Para obtener la transformada inversa se asume</a:t>
                </a:r>
              </a:p>
              <a:p>
                <a:pPr lvl="1"/>
                <a:r>
                  <a:rPr lang="es-PA" dirty="0" smtClean="0"/>
                  <a:t>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</a:t>
                </a:r>
                <a:r>
                  <a:rPr lang="es-PA" dirty="0"/>
                  <a:t>o x(k) es 0 para k &lt; 0</a:t>
                </a:r>
              </a:p>
              <a:p>
                <a:r>
                  <a:rPr lang="es-PA" dirty="0"/>
                  <a:t>Polos y Ceros en el plano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…(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𝑧𝑚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…(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𝑝𝑛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s-PA" dirty="0"/>
                  <a:t>pi (i=1,2,…n) representan los polos y </a:t>
                </a:r>
                <a:r>
                  <a:rPr lang="es-PA" dirty="0" err="1"/>
                  <a:t>zj</a:t>
                </a:r>
                <a:r>
                  <a:rPr lang="es-PA" dirty="0"/>
                  <a:t> (j=1,2,…m) representan los ceros</a:t>
                </a:r>
              </a:p>
              <a:p>
                <a:r>
                  <a:rPr lang="es-PA" dirty="0"/>
                  <a:t>Normalmente se expresan en polinomios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…+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endParaRPr lang="es-PA" dirty="0"/>
              </a:p>
              <a:p>
                <a:r>
                  <a:rPr lang="es-PA" dirty="0" smtClean="0"/>
                  <a:t>Estas dos representaciones (1) y (2) corresponden a lo más común de transformadas z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36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Verificar los polos y ceros para ambas representaciones de esta transformada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Aquí se observa que poseemos polos en z = -1 y z = -2 y ceros en z=0 y z = -0.5</a:t>
                </a:r>
              </a:p>
              <a:p>
                <a:endParaRPr lang="es-PA" dirty="0"/>
              </a:p>
              <a:p>
                <a:r>
                  <a:rPr lang="es-PA" dirty="0" smtClean="0"/>
                  <a:t>Por el contrario si hacemos la representación por división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1+2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Nuevamente observamos polos en z = -1 y z = -2 además de un cero en z = -0.5</a:t>
                </a:r>
              </a:p>
              <a:p>
                <a:r>
                  <a:rPr lang="es-PA" dirty="0" smtClean="0"/>
                  <a:t>No se observa fácilmente el cero de z = 0</a:t>
                </a:r>
              </a:p>
              <a:p>
                <a:r>
                  <a:rPr lang="es-PA" dirty="0" smtClean="0"/>
                  <a:t>Para encontrar polos y </a:t>
                </a:r>
                <a:r>
                  <a:rPr lang="es-PA" dirty="0" err="1" smtClean="0"/>
                  <a:t>zeros</a:t>
                </a:r>
                <a:r>
                  <a:rPr lang="es-PA" dirty="0" smtClean="0"/>
                  <a:t> es preferible la primera forma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94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división directa:  Se obtiene la transformada inversa expandiendo la serie en potencias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 para </a:t>
                </a:r>
                <a:r>
                  <a:rPr lang="en-US" dirty="0" err="1" smtClean="0"/>
                  <a:t>los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téminos</a:t>
                </a:r>
                <a:r>
                  <a:rPr lang="en-US" dirty="0" smtClean="0"/>
                  <a:t> de x(k)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 smtClean="0"/>
              </a:p>
              <a:p>
                <a:r>
                  <a:rPr lang="es-PA" dirty="0" smtClean="0"/>
                  <a:t>O lo mismo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 smtClean="0"/>
              </a:p>
              <a:p>
                <a:r>
                  <a:rPr lang="es-PA" dirty="0" smtClean="0"/>
                  <a:t>Si X(z) se da de forma racional se puede encontrar una serie de elementos infinita en potencias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dividiendo</a:t>
                </a:r>
                <a:r>
                  <a:rPr lang="en-US" dirty="0" smtClean="0"/>
                  <a:t> el </a:t>
                </a:r>
                <a:r>
                  <a:rPr lang="en-US" dirty="0" err="1" smtClean="0"/>
                  <a:t>numerador</a:t>
                </a:r>
                <a:r>
                  <a:rPr lang="en-US" dirty="0" smtClean="0"/>
                  <a:t> entre el </a:t>
                </a:r>
                <a:r>
                  <a:rPr lang="en-US" dirty="0" err="1" smtClean="0"/>
                  <a:t>denominador</a:t>
                </a:r>
                <a:endParaRPr lang="en-US" dirty="0" smtClean="0"/>
              </a:p>
              <a:p>
                <a:r>
                  <a:rPr lang="es-PA" dirty="0" smtClean="0"/>
                  <a:t>Este método puede generar secuencias x(0), x(T), x(2T) o valores x(0),x(1), x(2).</a:t>
                </a:r>
              </a:p>
              <a:p>
                <a:r>
                  <a:rPr lang="es-PA" dirty="0" err="1" smtClean="0"/>
                  <a:t>Dificilmente</a:t>
                </a:r>
                <a:r>
                  <a:rPr lang="es-PA" dirty="0" smtClean="0"/>
                  <a:t> una expresión general para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o x(k)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 r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68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6769768" cy="52778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Encontrar la transformada inversa de Z por división de polinomios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+5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−0.2)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Escribir como polinomios</a:t>
                </a:r>
              </a:p>
              <a:p>
                <a:r>
                  <a:rPr lang="es-PA" dirty="0" smtClean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+5</m:t>
                        </m:r>
                      </m:num>
                      <m:den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−1.2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+0.2 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−1.2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1−1.2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+0.2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 smtClean="0"/>
                  <a:t>  |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s-PA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i="1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−12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sz="1800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7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+20.4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+3.4</m:t>
                    </m:r>
                    <m:sSup>
                      <m:sSupPr>
                        <m:ctrlPr>
                          <a:rPr lang="es-PA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8.4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−22.08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sz="1800" dirty="0" smtClean="0"/>
              </a:p>
              <a:p>
                <a:pPr lvl="6"/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8.68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−3.68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s-PA" sz="1800" dirty="0" smtClean="0"/>
              </a:p>
              <a:p>
                <a:pPr lvl="6"/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   18.68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−22.416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+3.736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6769768" cy="5277852"/>
              </a:xfrm>
              <a:blipFill>
                <a:blip r:embed="rId2"/>
                <a:stretch>
                  <a:fillRect l="-45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161776" y="1708485"/>
                <a:ext cx="6769768" cy="52778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De esta manera el resultado de serie de potencias z es: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17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+18.4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18.68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x(0) = 10, </a:t>
                </a:r>
              </a:p>
              <a:p>
                <a:r>
                  <a:rPr lang="es-PA" dirty="0" smtClean="0"/>
                  <a:t>x(1) = 17, </a:t>
                </a:r>
              </a:p>
              <a:p>
                <a:r>
                  <a:rPr lang="es-PA" dirty="0" smtClean="0"/>
                  <a:t>x(2) = 18.4</a:t>
                </a:r>
              </a:p>
              <a:p>
                <a:r>
                  <a:rPr lang="es-PA" dirty="0" smtClean="0"/>
                  <a:t>x(3) = 18.68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776" y="1708485"/>
                <a:ext cx="6769768" cy="5277852"/>
              </a:xfrm>
              <a:prstGeom prst="rect">
                <a:avLst/>
              </a:prstGeom>
              <a:blipFill>
                <a:blip r:embed="rId3"/>
                <a:stretch>
                  <a:fillRect l="-45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42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Establecer</a:t>
            </a:r>
            <a:r>
              <a:rPr lang="en-US" b="1" dirty="0" smtClean="0"/>
              <a:t> </a:t>
            </a:r>
            <a:r>
              <a:rPr lang="en-US" b="1" dirty="0" err="1" smtClean="0"/>
              <a:t>intuición</a:t>
            </a:r>
            <a:r>
              <a:rPr lang="en-US" b="1" dirty="0" smtClean="0"/>
              <a:t> de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</a:t>
            </a:r>
          </a:p>
          <a:p>
            <a:r>
              <a:rPr lang="en-US" b="1" dirty="0" err="1" smtClean="0"/>
              <a:t>Llevar</a:t>
            </a:r>
            <a:r>
              <a:rPr lang="en-US" b="1" dirty="0" smtClean="0"/>
              <a:t>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 a la </a:t>
            </a:r>
            <a:r>
              <a:rPr lang="en-US" b="1" dirty="0" err="1" smtClean="0"/>
              <a:t>práctica</a:t>
            </a:r>
            <a:endParaRPr lang="en-US" b="1" dirty="0" smtClean="0"/>
          </a:p>
          <a:p>
            <a:endParaRPr lang="es-PA" b="1" dirty="0"/>
          </a:p>
          <a:p>
            <a:r>
              <a:rPr lang="es-PA" b="1" dirty="0" smtClean="0"/>
              <a:t>Recursos</a:t>
            </a:r>
          </a:p>
          <a:p>
            <a:pPr lvl="1"/>
            <a:r>
              <a:rPr lang="es-PA" b="1" dirty="0" err="1" smtClean="0"/>
              <a:t>Github</a:t>
            </a:r>
            <a:r>
              <a:rPr lang="es-PA" b="1" dirty="0" smtClean="0"/>
              <a:t>: https://github.com/ulatinaedupa/DigitalControl</a:t>
            </a:r>
          </a:p>
          <a:p>
            <a:pPr lvl="1"/>
            <a:r>
              <a:rPr lang="es-PA" b="1" dirty="0" smtClean="0"/>
              <a:t>Curso basado en </a:t>
            </a:r>
            <a:r>
              <a:rPr lang="en-US" b="1" dirty="0"/>
              <a:t>National </a:t>
            </a:r>
            <a:r>
              <a:rPr lang="en-US" b="1" dirty="0" err="1"/>
              <a:t>Programme</a:t>
            </a:r>
            <a:r>
              <a:rPr lang="en-US" b="1" dirty="0"/>
              <a:t> on Technology Enhanced Learning (NPTEL</a:t>
            </a:r>
            <a:r>
              <a:rPr lang="en-US" b="1" dirty="0" smtClean="0"/>
              <a:t>) – Digital Control</a:t>
            </a:r>
          </a:p>
          <a:p>
            <a:pPr lvl="1"/>
            <a:r>
              <a:rPr lang="es-PA" b="1" dirty="0" smtClean="0"/>
              <a:t>Curso basado en K. </a:t>
            </a:r>
            <a:r>
              <a:rPr lang="es-PA" b="1" dirty="0" err="1" smtClean="0"/>
              <a:t>Ogata</a:t>
            </a:r>
            <a:r>
              <a:rPr lang="es-PA" b="1" dirty="0" smtClean="0"/>
              <a:t> en </a:t>
            </a:r>
            <a:r>
              <a:rPr lang="es-PA" b="1" dirty="0" err="1" smtClean="0"/>
              <a:t>Discrete</a:t>
            </a:r>
            <a:r>
              <a:rPr lang="es-PA" b="1" dirty="0" smtClean="0"/>
              <a:t>-Time Control </a:t>
            </a:r>
            <a:r>
              <a:rPr lang="es-PA" b="1" dirty="0" err="1" smtClean="0"/>
              <a:t>Systems</a:t>
            </a:r>
            <a:endParaRPr lang="es-PA" b="1" dirty="0" smtClean="0"/>
          </a:p>
          <a:p>
            <a:pPr lvl="1"/>
            <a:r>
              <a:rPr lang="es-PA" b="1" dirty="0" smtClean="0"/>
              <a:t>Cualquier libro de Control de Tiempo Discreto</a:t>
            </a:r>
            <a:endParaRPr lang="en-US" b="1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778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Encontrar la transformada serie x(k) de: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Escribir como polinomios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x(0) = 0</a:t>
                </a:r>
              </a:p>
              <a:p>
                <a:r>
                  <a:rPr lang="es-PA" dirty="0" smtClean="0"/>
                  <a:t>x(1) = 1</a:t>
                </a:r>
              </a:p>
              <a:p>
                <a:r>
                  <a:rPr lang="es-PA" dirty="0" smtClean="0"/>
                  <a:t>x(2) = -1</a:t>
                </a:r>
              </a:p>
              <a:p>
                <a:r>
                  <a:rPr lang="es-PA" dirty="0" smtClean="0"/>
                  <a:t>x(3) = 1</a:t>
                </a:r>
              </a:p>
              <a:p>
                <a:r>
                  <a:rPr lang="es-PA" dirty="0" smtClean="0"/>
                  <a:t>x(4) = -1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77852"/>
              </a:xfrm>
              <a:blipFill>
                <a:blip r:embed="rId2"/>
                <a:stretch>
                  <a:fillRect l="-26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09" y="2699942"/>
            <a:ext cx="6206139" cy="27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409073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computacional:  </a:t>
                </a:r>
              </a:p>
              <a:p>
                <a:r>
                  <a:rPr lang="es-PA" dirty="0" smtClean="0"/>
                  <a:t>Considerar la siguiente función G(z) se le aplica una función delta a la entrada</a:t>
                </a:r>
              </a:p>
              <a:p>
                <a:r>
                  <a:rPr lang="es-PA" dirty="0"/>
                  <a:t>Nota:  La función </a:t>
                </a:r>
                <a:r>
                  <a:rPr lang="es-PA" dirty="0" err="1"/>
                  <a:t>Kronecker</a:t>
                </a:r>
                <a:r>
                  <a:rPr lang="es-PA" dirty="0"/>
                  <a:t> delta es</a:t>
                </a:r>
              </a:p>
              <a:p>
                <a:r>
                  <a:rPr lang="es-PA" dirty="0"/>
                  <a:t>x(k) = 1 para  k = 0 </a:t>
                </a:r>
              </a:p>
              <a:p>
                <a:r>
                  <a:rPr lang="es-PA" dirty="0"/>
                  <a:t>        = 0 para k ≠ 0</a:t>
                </a:r>
              </a:p>
              <a:p>
                <a:r>
                  <a:rPr lang="es-PA" dirty="0"/>
                  <a:t>La transformada z de esta es X(z) = </a:t>
                </a:r>
                <a:r>
                  <a:rPr lang="es-PA" dirty="0" smtClean="0"/>
                  <a:t>1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0.4673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−0.3393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1−1.5327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+0.6607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/>
                  <a:t>G(z) = Y(z)/X(z</a:t>
                </a:r>
                <a:r>
                  <a:rPr lang="es-PA" dirty="0" smtClean="0"/>
                  <a:t>) =&gt; G(z)*1 = Y(z)</a:t>
                </a:r>
              </a:p>
              <a:p>
                <a:endParaRPr lang="es-PA" dirty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4090735"/>
              </a:xfrm>
              <a:blipFill>
                <a:blip r:embed="rId2"/>
                <a:stretch>
                  <a:fillRect l="-260" t="-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249714" y="4955478"/>
            <a:ext cx="3771466" cy="17681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samples = 20</a:t>
            </a:r>
          </a:p>
          <a:p>
            <a:pPr marL="0" indent="0">
              <a:buNone/>
            </a:pPr>
            <a:r>
              <a:rPr lang="en-US" dirty="0" err="1" smtClean="0"/>
              <a:t>num</a:t>
            </a:r>
            <a:r>
              <a:rPr lang="en-US" dirty="0" smtClean="0"/>
              <a:t> </a:t>
            </a:r>
            <a:r>
              <a:rPr lang="en-US" dirty="0"/>
              <a:t>= [0 0.4673 -0.3393];</a:t>
            </a:r>
          </a:p>
          <a:p>
            <a:pPr marL="0" indent="0">
              <a:buNone/>
            </a:pPr>
            <a:r>
              <a:rPr lang="en-US" dirty="0"/>
              <a:t>den = [1 -1.5327 0.6607];</a:t>
            </a:r>
          </a:p>
          <a:p>
            <a:pPr marL="0" indent="0">
              <a:buNone/>
            </a:pPr>
            <a:r>
              <a:rPr lang="en-US" dirty="0" smtClean="0"/>
              <a:t>X </a:t>
            </a:r>
            <a:r>
              <a:rPr lang="en-US" dirty="0"/>
              <a:t>= [1 zeros(1, samples)];</a:t>
            </a:r>
          </a:p>
          <a:p>
            <a:pPr marL="0" indent="0">
              <a:buNone/>
            </a:pPr>
            <a:r>
              <a:rPr lang="en-US" dirty="0" smtClean="0"/>
              <a:t>Y </a:t>
            </a:r>
            <a:r>
              <a:rPr lang="en-US" dirty="0"/>
              <a:t>= filter(</a:t>
            </a:r>
            <a:r>
              <a:rPr lang="en-US" dirty="0" err="1"/>
              <a:t>num</a:t>
            </a:r>
            <a:r>
              <a:rPr lang="en-US" dirty="0"/>
              <a:t>, den, X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177" y="2328111"/>
            <a:ext cx="5519998" cy="425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Método de Ecuaciones Diferenciales:  </a:t>
                </a:r>
              </a:p>
              <a:p>
                <a:r>
                  <a:rPr lang="es-PA" dirty="0" smtClean="0"/>
                  <a:t>La misma ecuación anterior se puede escribir en función de ecuación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0.4673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− 0.3393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1−1.5327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+0.6607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          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/>
                  <a:t>G(z) = Y(z)/X(z</a:t>
                </a:r>
                <a:r>
                  <a:rPr lang="es-PA" dirty="0" smtClean="0"/>
                  <a:t>) =&gt; G(z).</a:t>
                </a:r>
                <a:r>
                  <a:rPr lang="es-PA" dirty="0" err="1" smtClean="0"/>
                  <a:t>num</a:t>
                </a:r>
                <a:r>
                  <a:rPr lang="es-PA" dirty="0" smtClean="0"/>
                  <a:t>*X(z) = Y(z)*G(z).den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Recordar que x(0) = 1 por la entrada </a:t>
                </a:r>
                <a:r>
                  <a:rPr lang="es-PA" dirty="0" err="1" smtClean="0"/>
                  <a:t>Kronocker</a:t>
                </a:r>
                <a:r>
                  <a:rPr lang="es-PA" dirty="0" smtClean="0"/>
                  <a:t> Delta</a:t>
                </a:r>
              </a:p>
              <a:p>
                <a:r>
                  <a:rPr lang="es-PA" dirty="0" smtClean="0"/>
                  <a:t>Para k = -2 tenemos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Muestras negativas son cero y(-1), y(-2), x(-1), x(-2), por ende y(0) = 0</a:t>
                </a:r>
              </a:p>
              <a:p>
                <a:r>
                  <a:rPr lang="es-PA" dirty="0"/>
                  <a:t>Para k = </a:t>
                </a:r>
                <a:r>
                  <a:rPr lang="es-PA" dirty="0" smtClean="0"/>
                  <a:t>-1 </a:t>
                </a:r>
                <a:r>
                  <a:rPr lang="es-PA" dirty="0"/>
                  <a:t>tenemos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Muestras negativas son cero y(-1), </a:t>
                </a:r>
                <a:r>
                  <a:rPr lang="es-PA" dirty="0" smtClean="0"/>
                  <a:t>x</a:t>
                </a:r>
                <a:r>
                  <a:rPr lang="es-PA" dirty="0"/>
                  <a:t>(-</a:t>
                </a:r>
                <a:r>
                  <a:rPr lang="es-PA" dirty="0" smtClean="0"/>
                  <a:t>1), </a:t>
                </a:r>
                <a:r>
                  <a:rPr lang="es-PA" dirty="0"/>
                  <a:t>por ende </a:t>
                </a:r>
                <a:r>
                  <a:rPr lang="es-PA" dirty="0" smtClean="0"/>
                  <a:t>y(1) </a:t>
                </a:r>
                <a:r>
                  <a:rPr lang="es-PA" dirty="0"/>
                  <a:t>= </a:t>
                </a:r>
                <a:r>
                  <a:rPr lang="es-PA" dirty="0" smtClean="0"/>
                  <a:t>0.4673</a:t>
                </a:r>
                <a:endParaRPr lang="es-PA" dirty="0"/>
              </a:p>
              <a:p>
                <a:endParaRPr lang="es-PA" dirty="0"/>
              </a:p>
              <a:p>
                <a:endParaRPr lang="es-PA" dirty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318" y="2213811"/>
            <a:ext cx="3289489" cy="261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Fracciones Parciales:  </a:t>
                </a:r>
              </a:p>
              <a:p>
                <a:endParaRPr lang="es-PA" b="0" dirty="0" smtClean="0"/>
              </a:p>
              <a:p>
                <a:r>
                  <a:rPr lang="es-PA" b="0" dirty="0" smtClean="0"/>
                  <a:t>Revisando el problema de traslación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Aplicando transformada inversa en el extremo derecho e izq.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Sustituyendo k por k – 1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05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PA" dirty="0" smtClean="0"/>
                  <a:t>Método de Fracciones Parciales: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…+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El método sugiere expresar X(z)/z para facilitar el polinomio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Los coeficientes se pueden conseguir si se multiplica cada polo por su pole en el instante 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s-PA" dirty="0" smtClean="0"/>
              </a:p>
              <a:p>
                <a:r>
                  <a:rPr lang="es-PA" dirty="0" smtClean="0"/>
                  <a:t>Existe un caso especial, si se posee más de un polo en z=p</a:t>
                </a:r>
                <a:r>
                  <a:rPr lang="es-PA" sz="1400" dirty="0" smtClean="0"/>
                  <a:t>i</a:t>
                </a:r>
                <a:endParaRPr lang="es-PA" dirty="0"/>
              </a:p>
              <a:p>
                <a:r>
                  <a:rPr lang="es-PA" dirty="0" smtClean="0"/>
                  <a:t>Entonces los coeficientes serán, por ejemplo: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𝑑𝑧</m:t>
                                </m:r>
                              </m:den>
                            </m:f>
                            <m:d>
                              <m:dPr>
                                <m:begChr m:val="⌊"/>
                                <m:endChr m:val="⌋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s-PA" dirty="0" smtClean="0"/>
              </a:p>
              <a:p>
                <a:r>
                  <a:rPr lang="es-PA" dirty="0" smtClean="0"/>
                  <a:t>Finalmente se tendrían los coeficientes para cada caso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08" t="-1151" b="-1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65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Evaluando para z=1, encontramos  A = 1</a:t>
                </a:r>
              </a:p>
              <a:p>
                <a:r>
                  <a:rPr lang="es-PA" dirty="0" smtClean="0"/>
                  <a:t>Evaluando para z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r>
                  <a:rPr lang="es-PA" dirty="0" smtClean="0"/>
                  <a:t>, encontramos B = -1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y aplicando transformada inversa de z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s-PA" dirty="0" smtClean="0"/>
                  <a:t> para k = 0,1,2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76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PA" dirty="0" smtClean="0"/>
                  <a:t>Ejemplo:  Obtener la transformada inversa de z para 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Encontramos la expansión en fracciones parciales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−1)(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−3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Expandimos para encontrar mejores relaciones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1 −0.5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Tenemos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PA" dirty="0" smtClean="0"/>
                  <a:t> 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=1/2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smtClean="0"/>
                  <a:t>De igual manera que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s-PA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wT</a:t>
                </a:r>
                <a:r>
                  <a:rPr lang="es-PA" dirty="0" smtClean="0"/>
                  <a:t> = </a:t>
                </a:r>
                <a:r>
                  <a:rPr lang="es-PA" dirty="0" smtClean="0">
                    <a:sym typeface="Symbol" panose="05050102010706020507" pitchFamily="18" charset="2"/>
                  </a:rPr>
                  <a:t></a:t>
                </a:r>
                <a:r>
                  <a:rPr lang="es-PA" dirty="0" smtClean="0"/>
                  <a:t>/3 y aplicando transformada inversa de z tenemos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4−3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den>
                            </m:f>
                            <m:func>
                              <m:func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PA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=1,2,3…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≤0</m:t>
                            </m:r>
                          </m:e>
                        </m:eqArr>
                      </m:e>
                    </m:d>
                  </m:oMath>
                </a14:m>
                <a:r>
                  <a:rPr lang="es-PA" b="0" dirty="0" smtClean="0"/>
                  <a:t>    x(0)=0, x(1)=1, x(2)=3, x(3)=6, x(4)=7, x(5)=5</a:t>
                </a:r>
              </a:p>
              <a:p>
                <a:endParaRPr lang="es-PA" dirty="0" smtClean="0"/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08" t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187" t="50744" r="7427"/>
          <a:stretch/>
        </p:blipFill>
        <p:spPr>
          <a:xfrm>
            <a:off x="5630780" y="3767956"/>
            <a:ext cx="5101389" cy="132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0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hr m:val="∮"/>
                        <m:limLoc m:val="undOvr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r>
                  <a:rPr lang="es-PA" dirty="0" smtClean="0"/>
                  <a:t>Es decir que puede expresarse como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)=K1+K2+…+Km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𝑟𝑒𝑠𝑖𝑑𝑢𝑜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𝑎𝑙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𝑝𝑜𝑙𝑜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s-PA" dirty="0" smtClean="0"/>
              </a:p>
              <a:p>
                <a:r>
                  <a:rPr lang="es-PA" dirty="0" smtClean="0"/>
                  <a:t>De esta manera se evalúan los residuos cuando z = </a:t>
                </a:r>
                <a:r>
                  <a:rPr lang="es-PA" dirty="0" err="1" smtClean="0"/>
                  <a:t>zi</a:t>
                </a:r>
                <a:r>
                  <a:rPr lang="es-PA" dirty="0" smtClean="0"/>
                  <a:t> y se obtienen los elementos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𝑧𝑖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PA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/>
                        </m:sSup>
                      </m:e>
                    </m:func>
                  </m:oMath>
                </a14:m>
                <a:r>
                  <a:rPr lang="es-PA" dirty="0"/>
                  <a:t>					</a:t>
                </a:r>
                <a:endParaRPr lang="es-PA" dirty="0" smtClean="0"/>
              </a:p>
              <a:p>
                <a:r>
                  <a:rPr lang="es-PA" dirty="0" smtClean="0"/>
                  <a:t>Para cuando tiene múltiples polos </a:t>
                </a:r>
                <a:r>
                  <a:rPr lang="es-PA" dirty="0" err="1" smtClean="0"/>
                  <a:t>zi</a:t>
                </a:r>
                <a:r>
                  <a:rPr lang="es-PA" dirty="0" smtClean="0"/>
                  <a:t> de orden q el residuo es</a:t>
                </a:r>
                <a:endParaRPr lang="es-PA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𝑧𝑖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s-PA" dirty="0" smtClean="0"/>
              </a:p>
              <a:p>
                <a:endParaRPr lang="es-PA" dirty="0" smtClean="0"/>
              </a:p>
              <a:p>
                <a:pPr marL="0" indent="0">
                  <a:buNone/>
                </a:pPr>
                <a:endParaRPr lang="es-PA" dirty="0" smtClean="0"/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94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:r>
                  <a:rPr lang="es-PA" dirty="0" smtClean="0"/>
                  <a:t>Ejemplo:  Obtener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usando el método de inversión integral dada X(z)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Primero acomodamos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solución es x(k) = K1 + K2</a:t>
                </a:r>
              </a:p>
              <a:p>
                <a:r>
                  <a:rPr lang="es-PA" dirty="0" smtClean="0"/>
                  <a:t>Observamos que existen dos polos y encontramos los residuos para </a:t>
                </a:r>
              </a:p>
              <a:p>
                <a:pPr lvl="1"/>
                <a:r>
                  <a:rPr lang="es-PA" dirty="0" smtClean="0"/>
                  <a:t>z = 1 y z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  <m:f>
                                  <m:f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(1 −</m:t>
                                    </m:r>
                                    <m:sSup>
                                      <m:sSupPr>
                                        <m:ctrlP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func>
                  </m:oMath>
                </a14:m>
                <a:r>
                  <a:rPr lang="es-PA" dirty="0" smtClean="0"/>
                  <a:t>				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(1 −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e>
                    </m:func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=1−</m:t>
                    </m:r>
                  </m:oMath>
                </a14:m>
                <a:r>
                  <a:rPr lang="es-PA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r>
                  <a:rPr lang="es-PA" dirty="0" smtClean="0"/>
                  <a:t> para k = 0, 1, 2, 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  <a:blipFill>
                <a:blip r:embed="rId2"/>
                <a:stretch>
                  <a:fillRect l="-208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87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:r>
                  <a:rPr lang="es-PA" dirty="0" smtClean="0"/>
                  <a:t>Ejemplo:  Obtener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usando el método de inversión integral dada X(z)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Primero acomodamos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solución es x(k) = K1 + K2 </a:t>
                </a:r>
              </a:p>
              <a:p>
                <a:r>
                  <a:rPr lang="es-PA" dirty="0" smtClean="0"/>
                  <a:t>Observamos que existen dos polos y encontramos los residuos para </a:t>
                </a:r>
              </a:p>
              <a:p>
                <a:pPr lvl="1"/>
                <a:r>
                  <a:rPr lang="es-PA" dirty="0" smtClean="0"/>
                  <a:t>Doble a z2 = 1 y z1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 para k = 0, 1, 2, 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  <a:blipFill>
                <a:blip r:embed="rId2"/>
                <a:stretch>
                  <a:fillRect l="-208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23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</a:t>
            </a:r>
            <a:r>
              <a:rPr lang="es-PA" dirty="0" err="1" smtClean="0"/>
              <a:t>Raspberry</a:t>
            </a:r>
            <a:r>
              <a:rPr lang="es-PA" dirty="0" smtClean="0"/>
              <a:t> Pi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7242197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Software de Control Digital = 45%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Impresión</a:t>
            </a:r>
          </a:p>
          <a:p>
            <a:endParaRPr lang="es-PA" b="1" i="1" dirty="0" smtClean="0"/>
          </a:p>
          <a:p>
            <a:endParaRPr lang="es-PA" b="1" i="1" dirty="0"/>
          </a:p>
          <a:p>
            <a:endParaRPr lang="es-PA" b="1" i="1" dirty="0" smtClean="0"/>
          </a:p>
          <a:p>
            <a:r>
              <a:rPr lang="es-PA" b="1" i="1" dirty="0" smtClean="0"/>
              <a:t>Puede usar tarjetas hijas de cualquier plataforma!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6362164" y="2112138"/>
            <a:ext cx="5678306" cy="3155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Diagrama de Bloques de Control = 15%</a:t>
            </a:r>
          </a:p>
          <a:p>
            <a:r>
              <a:rPr lang="es-PA" dirty="0" smtClean="0"/>
              <a:t>Ecuaciones de Control = 10%</a:t>
            </a:r>
          </a:p>
          <a:p>
            <a:r>
              <a:rPr lang="es-PA" dirty="0" smtClean="0"/>
              <a:t>Circuito Esquemático = 10%</a:t>
            </a:r>
          </a:p>
          <a:p>
            <a:pPr lvl="1"/>
            <a:r>
              <a:rPr lang="es-PA" dirty="0" err="1" smtClean="0"/>
              <a:t>Altium</a:t>
            </a:r>
            <a:r>
              <a:rPr lang="es-PA" dirty="0"/>
              <a:t> </a:t>
            </a:r>
            <a:r>
              <a:rPr lang="es-PA" dirty="0" smtClean="0"/>
              <a:t>o equivalente</a:t>
            </a:r>
          </a:p>
          <a:p>
            <a:r>
              <a:rPr lang="es-PA" dirty="0" smtClean="0"/>
              <a:t>Informe Final  y defensa = 10%</a:t>
            </a:r>
            <a:endParaRPr lang="es-PA" dirty="0"/>
          </a:p>
          <a:p>
            <a:pPr lvl="1"/>
            <a:r>
              <a:rPr lang="es-PA" dirty="0" smtClean="0"/>
              <a:t>Formato IEEE no más de 5 páginas = 5%</a:t>
            </a:r>
          </a:p>
          <a:p>
            <a:pPr lvl="1"/>
            <a:r>
              <a:rPr lang="es-PA" dirty="0" smtClean="0"/>
              <a:t>Defensa al grupo = 5%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Se pueden resolver fácil con una PC</a:t>
                </a:r>
              </a:p>
              <a:p>
                <a:r>
                  <a:rPr lang="es-PA" dirty="0" smtClean="0"/>
                  <a:t>Considere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u = entrada, x = salida del sistema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Los términos x(k+1), x(k+2),… + x(k-1), etc. pueden ser representados en términos X(z)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915" y="4236522"/>
            <a:ext cx="4152901" cy="26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1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Resolver x(k+2)+3x(k+1)+2x(k)=0, x(0)=0, x(1)=1</a:t>
                </a:r>
              </a:p>
              <a:p>
                <a:r>
                  <a:rPr lang="es-PA" dirty="0" smtClean="0"/>
                  <a:t>Desarrollamos como la tabla anterior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PA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Sustituimos: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−0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+3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+2)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−2)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97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Conseguir solución al siguiente sistema en función de x(0) y x(1)</a:t>
                </a:r>
              </a:p>
              <a:p>
                <a:r>
                  <a:rPr lang="es-PA" dirty="0" smtClean="0"/>
                  <a:t>x(k+2) +(</a:t>
                </a:r>
                <a:r>
                  <a:rPr lang="es-PA" dirty="0" err="1" smtClean="0"/>
                  <a:t>a+b</a:t>
                </a:r>
                <a:r>
                  <a:rPr lang="es-PA" dirty="0" smtClean="0"/>
                  <a:t>)x(k+1)+</a:t>
                </a:r>
                <a:r>
                  <a:rPr lang="es-PA" dirty="0" err="1" smtClean="0"/>
                  <a:t>abx</a:t>
                </a:r>
                <a:r>
                  <a:rPr lang="es-PA" dirty="0" smtClean="0"/>
                  <a:t>(k)=0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PA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Sustituimos: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𝑎𝑏𝑋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Se deben considerar los casos donde a = b y a ≠ b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7" y="6155656"/>
            <a:ext cx="5505561" cy="7019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278" y="6242316"/>
            <a:ext cx="6290780" cy="52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9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25767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 - </a:t>
            </a:r>
            <a:r>
              <a:rPr lang="es-PA" dirty="0" err="1" smtClean="0"/>
              <a:t>Intro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La transformada z describe y analiza sistemas LTI digitales</a:t>
            </a:r>
          </a:p>
          <a:p>
            <a:r>
              <a:rPr lang="es-PA" dirty="0" smtClean="0"/>
              <a:t>Nos ayuda a aplicar teoría de tiempo continuo a sistemas de tiempo discreto</a:t>
            </a:r>
          </a:p>
          <a:p>
            <a:r>
              <a:rPr lang="es-PA" dirty="0" smtClean="0"/>
              <a:t>Asumimos tiempo de muestreo uniforme</a:t>
            </a:r>
          </a:p>
          <a:p>
            <a:r>
              <a:rPr lang="es-PA" dirty="0" smtClean="0"/>
              <a:t>Asumimos que si hay más de un </a:t>
            </a:r>
            <a:r>
              <a:rPr lang="es-PA" dirty="0" err="1" smtClean="0"/>
              <a:t>muestreador</a:t>
            </a:r>
            <a:r>
              <a:rPr lang="es-PA" dirty="0" smtClean="0"/>
              <a:t> están sincronizados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63157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125179" cy="1400530"/>
          </a:xfrm>
        </p:spPr>
        <p:txBody>
          <a:bodyPr/>
          <a:lstStyle/>
          <a:p>
            <a:r>
              <a:rPr lang="es-PA" dirty="0" smtClean="0"/>
              <a:t>Análisis de Plano z para sistemas de tiempo Discreto – Muestreo y Retención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Los sistemas discretos operan parcialmente en tiempo continuo y tiempo discreto</a:t>
            </a:r>
          </a:p>
          <a:p>
            <a:r>
              <a:rPr lang="es-PA" dirty="0" smtClean="0"/>
              <a:t>Muestreo de Entrada</a:t>
            </a:r>
          </a:p>
          <a:p>
            <a:pPr lvl="1"/>
            <a:r>
              <a:rPr lang="es-PA" dirty="0" smtClean="0"/>
              <a:t>Señal continua de entrada</a:t>
            </a:r>
          </a:p>
          <a:p>
            <a:pPr lvl="1"/>
            <a:r>
              <a:rPr lang="es-PA" dirty="0" err="1" smtClean="0"/>
              <a:t>Muestreador</a:t>
            </a:r>
            <a:endParaRPr lang="es-PA" dirty="0" smtClean="0"/>
          </a:p>
          <a:p>
            <a:pPr lvl="1"/>
            <a:r>
              <a:rPr lang="es-PA" dirty="0" smtClean="0"/>
              <a:t>Salida Muestreada a período T</a:t>
            </a:r>
          </a:p>
          <a:p>
            <a:pPr lvl="1"/>
            <a:r>
              <a:rPr lang="es-PA" dirty="0" smtClean="0"/>
              <a:t>El período es t = </a:t>
            </a:r>
            <a:r>
              <a:rPr lang="es-PA" dirty="0" err="1" smtClean="0"/>
              <a:t>kT</a:t>
            </a:r>
            <a:endParaRPr lang="es-PA" dirty="0" smtClean="0"/>
          </a:p>
          <a:p>
            <a:pPr lvl="1"/>
            <a:r>
              <a:rPr lang="es-PA" dirty="0" smtClean="0"/>
              <a:t>x* es la salida muestreada</a:t>
            </a:r>
          </a:p>
          <a:p>
            <a:pPr lvl="1"/>
            <a:r>
              <a:rPr lang="es-PA" dirty="0" smtClean="0"/>
              <a:t>La salida es función de la entrada…</a:t>
            </a:r>
          </a:p>
          <a:p>
            <a:pPr lvl="1"/>
            <a:r>
              <a:rPr lang="es-PA" dirty="0" smtClean="0"/>
              <a:t>… muestreada a intervalos gobernados por </a:t>
            </a:r>
            <a:r>
              <a:rPr lang="es-PA" dirty="0" smtClean="0">
                <a:sym typeface="Symbol" panose="05050102010706020507" pitchFamily="18" charset="2"/>
              </a:rPr>
              <a:t>(t)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8" y="2963348"/>
            <a:ext cx="2466975" cy="1085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567" y="2963348"/>
            <a:ext cx="4542937" cy="9904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3104">
            <a:off x="6981109" y="4370943"/>
            <a:ext cx="3872933" cy="20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4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Recuerde la transformada de Laplace</a:t>
            </a:r>
          </a:p>
          <a:p>
            <a:r>
              <a:rPr lang="es-PA" dirty="0" smtClean="0"/>
              <a:t>Reemplazamos           por               quedando </a:t>
            </a:r>
          </a:p>
          <a:p>
            <a:r>
              <a:rPr lang="es-PA" dirty="0" smtClean="0"/>
              <a:t>La ecuación queda</a:t>
            </a:r>
          </a:p>
          <a:p>
            <a:endParaRPr lang="es-PA" dirty="0"/>
          </a:p>
          <a:p>
            <a:r>
              <a:rPr lang="es-PA" dirty="0" smtClean="0"/>
              <a:t>Resumen</a:t>
            </a:r>
          </a:p>
          <a:p>
            <a:r>
              <a:rPr lang="es-PA" dirty="0" smtClean="0"/>
              <a:t>La señal de entrada en tiempo discreto muestreada se reduce a</a:t>
            </a:r>
          </a:p>
          <a:p>
            <a:r>
              <a:rPr lang="es-PA" dirty="0" smtClean="0"/>
              <a:t>Esto debido al </a:t>
            </a:r>
            <a:r>
              <a:rPr lang="es-PA" dirty="0" err="1" smtClean="0"/>
              <a:t>muestreador</a:t>
            </a:r>
            <a:r>
              <a:rPr lang="es-PA" dirty="0" smtClean="0"/>
              <a:t> constante</a:t>
            </a:r>
          </a:p>
          <a:p>
            <a:r>
              <a:rPr lang="es-PA" dirty="0" smtClean="0"/>
              <a:t>En la realidad este </a:t>
            </a:r>
            <a:r>
              <a:rPr lang="es-PA" dirty="0" err="1" smtClean="0"/>
              <a:t>muestreador</a:t>
            </a:r>
            <a:r>
              <a:rPr lang="es-PA" dirty="0" smtClean="0"/>
              <a:t> de entrada no existe</a:t>
            </a:r>
          </a:p>
          <a:p>
            <a:r>
              <a:rPr lang="es-PA" dirty="0" smtClean="0"/>
              <a:t>Podemos pasar del dominio s al dominio z por las equivalencias de S(z) </a:t>
            </a:r>
            <a:r>
              <a:rPr lang="es-PA" dirty="0" err="1" smtClean="0"/>
              <a:t>ó</a:t>
            </a:r>
            <a:r>
              <a:rPr lang="es-PA" dirty="0" smtClean="0"/>
              <a:t> Z(s)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672" y="1204833"/>
            <a:ext cx="2956291" cy="10908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397" y="2496325"/>
            <a:ext cx="673950" cy="37909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731" y="2496325"/>
            <a:ext cx="872573" cy="4295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470" y="2392961"/>
            <a:ext cx="2398115" cy="48246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56" y="2901106"/>
            <a:ext cx="1200150" cy="381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7155" y="2851251"/>
            <a:ext cx="3902808" cy="44317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3747" y="4046493"/>
            <a:ext cx="2085328" cy="6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5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867602" cy="1400530"/>
          </a:xfrm>
        </p:spPr>
        <p:txBody>
          <a:bodyPr/>
          <a:lstStyle/>
          <a:p>
            <a:r>
              <a:rPr lang="es-PA" dirty="0" smtClean="0"/>
              <a:t>Análisis de Plano z para sistemas de tiempo Discreto – Circuito de Retención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muestreador</a:t>
            </a:r>
            <a:r>
              <a:rPr lang="es-PA" dirty="0" smtClean="0"/>
              <a:t> toma la entrada cada T períodos (muy cortos)</a:t>
            </a:r>
          </a:p>
          <a:p>
            <a:r>
              <a:rPr lang="es-PA" dirty="0" smtClean="0"/>
              <a:t>Los convierte en pulsos (t = 0, 2T…</a:t>
            </a:r>
            <a:r>
              <a:rPr lang="es-PA" dirty="0" err="1" smtClean="0"/>
              <a:t>kT</a:t>
            </a:r>
            <a:r>
              <a:rPr lang="es-PA" dirty="0" smtClean="0"/>
              <a:t>)</a:t>
            </a:r>
          </a:p>
          <a:p>
            <a:r>
              <a:rPr lang="es-PA" dirty="0" smtClean="0"/>
              <a:t>Genera una señal h(t) en función de la entrada x(t) a intervalos </a:t>
            </a:r>
            <a:r>
              <a:rPr lang="es-PA" dirty="0" err="1" smtClean="0"/>
              <a:t>k</a:t>
            </a:r>
            <a:r>
              <a:rPr lang="es-PA" dirty="0" err="1"/>
              <a:t>T</a:t>
            </a:r>
            <a:r>
              <a:rPr lang="es-PA" dirty="0" smtClean="0"/>
              <a:t> &lt;= t &lt;= (k + 1)T</a:t>
            </a:r>
          </a:p>
          <a:p>
            <a:r>
              <a:rPr lang="es-PA" dirty="0" smtClean="0"/>
              <a:t>Para t = tau, h(</a:t>
            </a:r>
            <a:r>
              <a:rPr lang="es-PA" dirty="0" err="1" smtClean="0"/>
              <a:t>kT</a:t>
            </a:r>
            <a:r>
              <a:rPr lang="es-PA" dirty="0" smtClean="0"/>
              <a:t>)=x(</a:t>
            </a:r>
            <a:r>
              <a:rPr lang="es-PA" dirty="0" err="1" smtClean="0"/>
              <a:t>kT</a:t>
            </a:r>
            <a:r>
              <a:rPr lang="es-PA" dirty="0" smtClean="0"/>
              <a:t>), muestras pasadas</a:t>
            </a:r>
          </a:p>
          <a:p>
            <a:r>
              <a:rPr lang="es-PA" dirty="0" smtClean="0"/>
              <a:t>Esta es la ecuación de un </a:t>
            </a:r>
            <a:r>
              <a:rPr lang="es-PA" dirty="0" err="1" smtClean="0"/>
              <a:t>muestreador</a:t>
            </a:r>
            <a:r>
              <a:rPr lang="es-PA" dirty="0" smtClean="0"/>
              <a:t> de orden n</a:t>
            </a:r>
          </a:p>
          <a:p>
            <a:r>
              <a:rPr lang="es-PA" dirty="0" smtClean="0"/>
              <a:t>n = 1, </a:t>
            </a:r>
            <a:r>
              <a:rPr lang="es-PA" dirty="0" err="1" smtClean="0"/>
              <a:t>muestreador</a:t>
            </a:r>
            <a:r>
              <a:rPr lang="es-PA" dirty="0" smtClean="0"/>
              <a:t> de primer orden</a:t>
            </a:r>
          </a:p>
          <a:p>
            <a:r>
              <a:rPr lang="es-PA" dirty="0" smtClean="0"/>
              <a:t>A mas muestras pasadas mejor precisión, pero causa retardo en la respuesta del sistema</a:t>
            </a:r>
          </a:p>
          <a:p>
            <a:pPr lvl="1"/>
            <a:r>
              <a:rPr lang="es-PA" dirty="0" err="1" smtClean="0"/>
              <a:t>Decrementa</a:t>
            </a:r>
            <a:r>
              <a:rPr lang="es-PA" dirty="0" smtClean="0"/>
              <a:t> estabilidad del sistema</a:t>
            </a:r>
          </a:p>
          <a:p>
            <a:pPr lvl="1"/>
            <a:r>
              <a:rPr lang="es-PA" dirty="0" smtClean="0"/>
              <a:t>El más sencillo es el </a:t>
            </a:r>
            <a:r>
              <a:rPr lang="es-PA" dirty="0" err="1" smtClean="0"/>
              <a:t>muestreador</a:t>
            </a:r>
            <a:r>
              <a:rPr lang="es-PA" dirty="0" smtClean="0"/>
              <a:t> de orden 0</a:t>
            </a:r>
          </a:p>
          <a:p>
            <a:pPr lvl="1"/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871" y="3281362"/>
            <a:ext cx="4186837" cy="5050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040" y="3281362"/>
            <a:ext cx="1515081" cy="50502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796" y="5409126"/>
            <a:ext cx="1739144" cy="4857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325" y="5894833"/>
            <a:ext cx="1531915" cy="7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orden 0 -&gt;</a:t>
            </a:r>
          </a:p>
          <a:p>
            <a:endParaRPr lang="es-PA" dirty="0" smtClean="0"/>
          </a:p>
          <a:p>
            <a:r>
              <a:rPr lang="es-PA" dirty="0" smtClean="0"/>
              <a:t>Modelo matemático</a:t>
            </a:r>
          </a:p>
          <a:p>
            <a:pPr lvl="1"/>
            <a:r>
              <a:rPr lang="es-PA" dirty="0" smtClean="0"/>
              <a:t>Asumimos el impulso integral es constante</a:t>
            </a:r>
            <a:endParaRPr lang="es-PA" dirty="0"/>
          </a:p>
          <a:p>
            <a:r>
              <a:rPr lang="es-PA" dirty="0" smtClean="0"/>
              <a:t>Si asumimos que x(t) = 0 para t &lt; 0, h(t) es</a:t>
            </a:r>
          </a:p>
          <a:p>
            <a:r>
              <a:rPr lang="es-PA" dirty="0" smtClean="0"/>
              <a:t>Si									para					  nos queda 	</a:t>
            </a:r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Siendo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137" y="1752734"/>
            <a:ext cx="4313283" cy="12022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03" y="2469262"/>
            <a:ext cx="1739144" cy="4857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704" y="3153264"/>
            <a:ext cx="2841592" cy="71039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7960" y="3153264"/>
            <a:ext cx="2734362" cy="7103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500" y="4164831"/>
            <a:ext cx="3684410" cy="9094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096" y="4206924"/>
            <a:ext cx="2023668" cy="63553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5912" y="4079846"/>
            <a:ext cx="2767541" cy="93419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3128" y="5514952"/>
            <a:ext cx="1552762" cy="47372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9409" y="5514952"/>
            <a:ext cx="1880092" cy="47372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7679" y="5514952"/>
            <a:ext cx="1866185" cy="47372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2042" y="5464686"/>
            <a:ext cx="1445918" cy="57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0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retenedor de 1er orden</a:t>
            </a:r>
          </a:p>
          <a:p>
            <a:pPr lvl="1"/>
            <a:r>
              <a:rPr lang="es-PA" dirty="0" smtClean="0"/>
              <a:t>Recordando que ahora nuestro retenedor será</a:t>
            </a:r>
          </a:p>
          <a:p>
            <a:pPr lvl="1"/>
            <a:r>
              <a:rPr lang="es-PA" dirty="0" smtClean="0"/>
              <a:t>Aplicando la condición</a:t>
            </a:r>
          </a:p>
          <a:p>
            <a:pPr lvl="1"/>
            <a:r>
              <a:rPr lang="es-PA" dirty="0" smtClean="0"/>
              <a:t>a1 se puede encontrar</a:t>
            </a:r>
          </a:p>
          <a:p>
            <a:pPr lvl="1"/>
            <a:r>
              <a:rPr lang="es-PA" dirty="0" smtClean="0"/>
              <a:t>Así entonces                                  se convierte  </a:t>
            </a:r>
          </a:p>
          <a:p>
            <a:r>
              <a:rPr lang="es-PA" dirty="0" smtClean="0"/>
              <a:t>Asumamos una función </a:t>
            </a:r>
            <a:r>
              <a:rPr lang="es-PA" dirty="0" err="1" smtClean="0"/>
              <a:t>escalon</a:t>
            </a:r>
            <a:r>
              <a:rPr lang="es-PA" dirty="0" smtClean="0"/>
              <a:t> x(t) = 1, t&gt;=0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Aplicando transformada de </a:t>
            </a:r>
            <a:r>
              <a:rPr lang="es-PA" dirty="0" err="1" smtClean="0"/>
              <a:t>laplace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9927"/>
          <a:stretch/>
        </p:blipFill>
        <p:spPr>
          <a:xfrm>
            <a:off x="7265294" y="2013850"/>
            <a:ext cx="2360577" cy="5035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30" y="2517435"/>
            <a:ext cx="1808373" cy="3287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224" y="2949261"/>
            <a:ext cx="2267861" cy="3348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224" y="3339695"/>
            <a:ext cx="3069828" cy="26639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693" y="3062415"/>
            <a:ext cx="2425362" cy="5676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737" y="3744996"/>
            <a:ext cx="1808373" cy="32879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7453" y="3671789"/>
            <a:ext cx="3827631" cy="44470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3909" y="4182197"/>
            <a:ext cx="4133850" cy="16954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0985" y="4534674"/>
            <a:ext cx="3778478" cy="58239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1206" y="5434885"/>
            <a:ext cx="2594706" cy="131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8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8539</TotalTime>
  <Words>24679</Words>
  <Application>Microsoft Office PowerPoint</Application>
  <PresentationFormat>Panorámica</PresentationFormat>
  <Paragraphs>4037</Paragraphs>
  <Slides>423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423</vt:i4>
      </vt:variant>
    </vt:vector>
  </HeadingPairs>
  <TitlesOfParts>
    <vt:vector size="431" baseType="lpstr">
      <vt:lpstr>Arial</vt:lpstr>
      <vt:lpstr>Calibri</vt:lpstr>
      <vt:lpstr>Cambria Math</vt:lpstr>
      <vt:lpstr>Century Gothic</vt:lpstr>
      <vt:lpstr>Century Gothic (Headings)</vt:lpstr>
      <vt:lpstr>Symbol</vt:lpstr>
      <vt:lpstr>Wingdings 3</vt:lpstr>
      <vt:lpstr>Ion</vt:lpstr>
      <vt:lpstr>SISTEMA DE CONTROL DIGITAL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Raspberry Pi</vt:lpstr>
      <vt:lpstr>Introducción</vt:lpstr>
      <vt:lpstr>Introducción</vt:lpstr>
      <vt:lpstr>Introducción</vt:lpstr>
      <vt:lpstr>Introducción</vt:lpstr>
      <vt:lpstr>Introducción – Enfoque sencillo de Control Digital</vt:lpstr>
      <vt:lpstr>Introducción – Enfoque sencillo de Control Digital</vt:lpstr>
      <vt:lpstr>Introducción – Enfoque sencillo de Control Digital</vt:lpstr>
      <vt:lpstr>Introducción – Sistemas Inherentemente Muestreados</vt:lpstr>
      <vt:lpstr>Introducción – ¿Comó se llego a esto?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Presentación de PowerPoint</vt:lpstr>
      <vt:lpstr>Transformada Z - Introducción </vt:lpstr>
      <vt:lpstr>Transformada Z - Señales de Tiempo Discreto</vt:lpstr>
      <vt:lpstr>Transformada Z </vt:lpstr>
      <vt:lpstr>Transformada Z 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Transformadas Z X(s)-&gt;x(t)-&gt;x(kT)-&gt;X(z)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z para resolución de ecuaciones diferenciales</vt:lpstr>
      <vt:lpstr>Transformada z para resolución de ecuaciones diferenciales</vt:lpstr>
      <vt:lpstr>Transformada z para resolución de ecuaciones diferenciales</vt:lpstr>
      <vt:lpstr>Presentación de PowerPoint</vt:lpstr>
      <vt:lpstr>Análisis de Plano z para sistemas de tiempo Discreto - Intro</vt:lpstr>
      <vt:lpstr>Análisis de Plano z para sistemas de tiempo Discreto – Muestreo y Retención</vt:lpstr>
      <vt:lpstr>Análisis de Plano z para sistemas de tiempo Discreto</vt:lpstr>
      <vt:lpstr>Análisis de Plano z para sistemas de tiempo Discreto – Circuito de Retención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 – Transf. Z, Método Integral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Presentación de PowerPoint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Presentación de PowerPoint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Presentación de PowerPoint</vt:lpstr>
      <vt:lpstr>Ubicación de Los Polos y Diseño de Observadores</vt:lpstr>
      <vt:lpstr>Presentación de PowerPoint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Presentación de PowerPoint</vt:lpstr>
      <vt:lpstr>Funciones de Transferencia en Z</vt:lpstr>
      <vt:lpstr>Derivación de la función de transferencia de pulso</vt:lpstr>
      <vt:lpstr>Derivación de la función de transferencia de pulso</vt:lpstr>
      <vt:lpstr>Ejemplo de función de transferencia</vt:lpstr>
      <vt:lpstr>Ejemplo de función de transferencia</vt:lpstr>
      <vt:lpstr>Reducción por Diagrama de Bloques</vt:lpstr>
      <vt:lpstr>Reducción por Diagrama de Bloques</vt:lpstr>
      <vt:lpstr>Reducción por Diagrama de Bloques</vt:lpstr>
      <vt:lpstr>Reducción por Diagrama de Bloques</vt:lpstr>
      <vt:lpstr>Reducción por Diagrama de Bloques</vt:lpstr>
      <vt:lpstr>Reducción por Diagrama de Bloques</vt:lpstr>
      <vt:lpstr>Transformación del Semiplano Izq S a Z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 – Rango de Ts</vt:lpstr>
      <vt:lpstr>Análisis de Estabilidad – Transformaciones Bilineales</vt:lpstr>
      <vt:lpstr>Análisis de Estabilidad – Transformaciones Bilineales</vt:lpstr>
      <vt:lpstr>Análisis de Estabilidad – Transformaciones Bilineales</vt:lpstr>
      <vt:lpstr>Error de Estado Estable</vt:lpstr>
      <vt:lpstr>Error de Estado Estable</vt:lpstr>
      <vt:lpstr>Error de Estado Estable</vt:lpstr>
      <vt:lpstr>Error de Estado Estable – Escalón Unitario</vt:lpstr>
      <vt:lpstr>Error de Estado Estable – Rampa</vt:lpstr>
      <vt:lpstr>Error de Estado Estable – Parábola</vt:lpstr>
      <vt:lpstr>Error de Estado Estable – Resumen</vt:lpstr>
      <vt:lpstr>Error de Estado Estable</vt:lpstr>
      <vt:lpstr>Error de Estado Estable</vt:lpstr>
      <vt:lpstr>Respuesta Transitoria en el Plano Z</vt:lpstr>
      <vt:lpstr>Respuesta Transitoria en el Plano Z</vt:lpstr>
      <vt:lpstr>Respuesta Transitoria en el Plano Z</vt:lpstr>
      <vt:lpstr>Respuesta Transitoria en el Plano Z</vt:lpstr>
      <vt:lpstr>Diseño de Ganancia en el Plano Z</vt:lpstr>
      <vt:lpstr>Diseño de Ganancia en el Plano Z</vt:lpstr>
      <vt:lpstr>Diseño de Ganancia en el Plano Z</vt:lpstr>
      <vt:lpstr>Diseño de Ganancia en el Plano Z</vt:lpstr>
      <vt:lpstr>Diseño de Ganancia en el Plano Z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Implementación del compensador digital</vt:lpstr>
      <vt:lpstr>Implementación del compensador digital</vt:lpstr>
      <vt:lpstr>Implementación del compensador digital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591</cp:revision>
  <dcterms:created xsi:type="dcterms:W3CDTF">2018-02-28T08:20:25Z</dcterms:created>
  <dcterms:modified xsi:type="dcterms:W3CDTF">2020-04-08T16:34:08Z</dcterms:modified>
</cp:coreProperties>
</file>